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5.xml" ContentType="application/vnd.openxmlformats-officedocument.presentationml.slideLayout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3"/>
  </p:notesMasterIdLst>
  <p:sldIdLst>
    <p:sldId id="267" r:id="rId3"/>
    <p:sldId id="257" r:id="rId4"/>
    <p:sldId id="265" r:id="rId5"/>
    <p:sldId id="261" r:id="rId6"/>
    <p:sldId id="259" r:id="rId7"/>
    <p:sldId id="258" r:id="rId8"/>
    <p:sldId id="263" r:id="rId9"/>
    <p:sldId id="264" r:id="rId10"/>
    <p:sldId id="266" r:id="rId11"/>
    <p:sldId id="262" r:id="rId12"/>
  </p:sldIdLst>
  <p:sldSz cx="12192000" cy="6858000"/>
  <p:notesSz cx="7559675" cy="10691813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37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customXml" Target="../customXml/item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20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customXml" Target="../customXml/item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6B67E-9849-480D-A106-9072E19C63CA}" type="datetimeFigureOut">
              <a:rPr lang="tr-TR" smtClean="0"/>
              <a:t>28.02.2024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30BC3F-0C8A-4836-82B4-21811E5B59F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99270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0BC3F-0C8A-4836-82B4-21811E5B59FD}" type="slidenum">
              <a:rPr lang="tr-TR" smtClean="0"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9397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090984-8C0B-2817-E6DE-DD4E379DA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48DCD27A-B325-3BEA-C2C0-2719FC6F91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D4D66475-6EB9-935D-36E6-7B67FEE086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86C8FC6-0BF2-5878-43FE-D9CB9EB436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0BC3F-0C8A-4836-82B4-21811E5B59FD}" type="slidenum">
              <a:rPr lang="tr-TR" smtClean="0"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418054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2BD14-69EC-9EDC-2485-A099140E6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>
            <a:extLst>
              <a:ext uri="{FF2B5EF4-FFF2-40B4-BE49-F238E27FC236}">
                <a16:creationId xmlns:a16="http://schemas.microsoft.com/office/drawing/2014/main" id="{B9337FC0-8C3A-96FB-A1FF-9EB70378E2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>
            <a:extLst>
              <a:ext uri="{FF2B5EF4-FFF2-40B4-BE49-F238E27FC236}">
                <a16:creationId xmlns:a16="http://schemas.microsoft.com/office/drawing/2014/main" id="{F62A46DF-EAF0-AA04-734E-177747C07F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C84C58A-A8FC-1BF2-93BA-06AE46F722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30BC3F-0C8A-4836-82B4-21811E5B59FD}" type="slidenum">
              <a:rPr lang="tr-TR" smtClean="0"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51256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100580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1069920" y="4237200"/>
            <a:ext cx="100580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1069920" y="423720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6224040" y="423720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470840" y="212148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body"/>
          </p:nvPr>
        </p:nvSpPr>
        <p:spPr>
          <a:xfrm>
            <a:off x="7871760" y="212148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body"/>
          </p:nvPr>
        </p:nvSpPr>
        <p:spPr>
          <a:xfrm>
            <a:off x="1069920" y="423720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body"/>
          </p:nvPr>
        </p:nvSpPr>
        <p:spPr>
          <a:xfrm>
            <a:off x="4470840" y="423720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7"/>
          <p:cNvSpPr>
            <a:spLocks noGrp="1"/>
          </p:cNvSpPr>
          <p:nvPr>
            <p:ph type="body"/>
          </p:nvPr>
        </p:nvSpPr>
        <p:spPr>
          <a:xfrm>
            <a:off x="7871760" y="423720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2/28/2024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41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tr-T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1069920" y="484560"/>
            <a:ext cx="10058040" cy="745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tr-T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subTitle"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tr-T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069920" y="423720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24040" y="423720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069920" y="4237200"/>
            <a:ext cx="100580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100580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069920" y="4237200"/>
            <a:ext cx="100580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069920" y="423720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224040" y="423720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470840" y="212148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871760" y="212148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069920" y="423720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470840" y="423720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871760" y="4237200"/>
            <a:ext cx="323856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subTitle"/>
          </p:nvPr>
        </p:nvSpPr>
        <p:spPr>
          <a:xfrm>
            <a:off x="1069920" y="484560"/>
            <a:ext cx="10058040" cy="745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tr-T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1069920" y="423720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4050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224040" y="423720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06992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24040" y="2121480"/>
            <a:ext cx="49082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1069920" y="4237200"/>
            <a:ext cx="10058040" cy="1931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"/>
          <p:cNvGrpSpPr/>
          <p:nvPr/>
        </p:nvGrpSpPr>
        <p:grpSpPr>
          <a:xfrm>
            <a:off x="11401560" y="6229800"/>
            <a:ext cx="456840" cy="456840"/>
            <a:chOff x="11401560" y="6229800"/>
            <a:chExt cx="456840" cy="456840"/>
          </a:xfrm>
        </p:grpSpPr>
        <p:sp>
          <p:nvSpPr>
            <p:cNvPr id="15" name="CustomShape 2"/>
            <p:cNvSpPr/>
            <p:nvPr/>
          </p:nvSpPr>
          <p:spPr>
            <a:xfrm>
              <a:off x="11401560" y="6229800"/>
              <a:ext cx="456840" cy="456840"/>
            </a:xfrm>
            <a:prstGeom prst="ellipse">
              <a:avLst/>
            </a:prstGeom>
            <a:blipFill rotWithShape="0">
              <a:blip r:embed="rId15"/>
              <a:tile/>
            </a:blip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11431080" y="6258960"/>
              <a:ext cx="398520" cy="398520"/>
            </a:xfrm>
            <a:prstGeom prst="ellipse">
              <a:avLst/>
            </a:prstGeom>
            <a:noFill/>
            <a:ln w="1260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" name="CustomShape 4"/>
          <p:cNvSpPr/>
          <p:nvPr/>
        </p:nvSpPr>
        <p:spPr>
          <a:xfrm>
            <a:off x="920880" y="1347120"/>
            <a:ext cx="10222560" cy="80280"/>
          </a:xfrm>
          <a:prstGeom prst="rect">
            <a:avLst/>
          </a:prstGeom>
          <a:blipFill rotWithShape="0">
            <a:blip r:embed="rId16">
              <a:alphaModFix amt="85000"/>
            </a:blip>
            <a:tile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920880" y="4299840"/>
            <a:ext cx="10222560" cy="80280"/>
          </a:xfrm>
          <a:prstGeom prst="rect">
            <a:avLst/>
          </a:prstGeom>
          <a:blipFill rotWithShape="0">
            <a:blip r:embed="rId16">
              <a:alphaModFix amt="85000"/>
            </a:blip>
            <a:tile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920880" y="1484640"/>
            <a:ext cx="10222560" cy="2742840"/>
          </a:xfrm>
          <a:prstGeom prst="rect">
            <a:avLst/>
          </a:prstGeom>
          <a:blipFill rotWithShape="0">
            <a:blip r:embed="rId16">
              <a:alphaModFix amt="85000"/>
            </a:blip>
            <a:tile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6" name="Group 7"/>
          <p:cNvGrpSpPr/>
          <p:nvPr/>
        </p:nvGrpSpPr>
        <p:grpSpPr>
          <a:xfrm>
            <a:off x="9649080" y="4069080"/>
            <a:ext cx="1080720" cy="1080720"/>
            <a:chOff x="9649080" y="4069080"/>
            <a:chExt cx="1080720" cy="1080720"/>
          </a:xfrm>
        </p:grpSpPr>
        <p:sp>
          <p:nvSpPr>
            <p:cNvPr id="7" name="CustomShape 8"/>
            <p:cNvSpPr/>
            <p:nvPr/>
          </p:nvSpPr>
          <p:spPr>
            <a:xfrm>
              <a:off x="9649080" y="4069080"/>
              <a:ext cx="1080720" cy="1080720"/>
            </a:xfrm>
            <a:prstGeom prst="ellipse">
              <a:avLst/>
            </a:prstGeom>
            <a:blipFill rotWithShape="0">
              <a:blip r:embed="rId17"/>
              <a:tile/>
            </a:blip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9757440" y="4177080"/>
              <a:ext cx="864360" cy="864360"/>
            </a:xfrm>
            <a:prstGeom prst="ellipse">
              <a:avLst/>
            </a:prstGeom>
            <a:noFill/>
            <a:ln w="2556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" name="PlaceHolder 10"/>
          <p:cNvSpPr>
            <a:spLocks noGrp="1"/>
          </p:cNvSpPr>
          <p:nvPr>
            <p:ph type="title"/>
          </p:nvPr>
        </p:nvSpPr>
        <p:spPr>
          <a:xfrm>
            <a:off x="1051560" y="1432080"/>
            <a:ext cx="9966600" cy="30355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80000"/>
              </a:lnSpc>
            </a:pPr>
            <a:r>
              <a:rPr lang="en-US" sz="9600" b="0" strike="noStrike" cap="all" spc="-1">
                <a:solidFill>
                  <a:srgbClr val="000000"/>
                </a:solidFill>
                <a:latin typeface="Impact"/>
              </a:rPr>
              <a:t>Click to edit Master title style</a:t>
            </a:r>
            <a:endParaRPr lang="en-US" sz="96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11"/>
          <p:cNvSpPr>
            <a:spLocks noGrp="1"/>
          </p:cNvSpPr>
          <p:nvPr>
            <p:ph type="dt"/>
          </p:nvPr>
        </p:nvSpPr>
        <p:spPr>
          <a:xfrm>
            <a:off x="7964280" y="6272640"/>
            <a:ext cx="32731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F78F495A-E823-4217-8315-B4C79B04007E}" type="datetime">
              <a:rPr lang="tr-TR" sz="1100" b="0" strike="noStrike" spc="-1">
                <a:solidFill>
                  <a:srgbClr val="696464"/>
                </a:solidFill>
                <a:latin typeface="Times New Roman"/>
              </a:rPr>
              <a:t>28.02.2024</a:t>
            </a:fld>
            <a:endParaRPr lang="tr-TR" sz="1100" b="0" strike="noStrike" spc="-1">
              <a:latin typeface="Times New Roman"/>
            </a:endParaRPr>
          </a:p>
        </p:txBody>
      </p:sp>
      <p:sp>
        <p:nvSpPr>
          <p:cNvPr id="11" name="PlaceHolder 12"/>
          <p:cNvSpPr>
            <a:spLocks noGrp="1"/>
          </p:cNvSpPr>
          <p:nvPr>
            <p:ph type="ftr"/>
          </p:nvPr>
        </p:nvSpPr>
        <p:spPr>
          <a:xfrm>
            <a:off x="1088280" y="6272640"/>
            <a:ext cx="6327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tr-TR" sz="2400" b="0" strike="noStrike" spc="-1">
              <a:latin typeface="Times New Roman"/>
            </a:endParaRPr>
          </a:p>
        </p:txBody>
      </p:sp>
      <p:sp>
        <p:nvSpPr>
          <p:cNvPr id="12" name="PlaceHolder 13"/>
          <p:cNvSpPr>
            <a:spLocks noGrp="1"/>
          </p:cNvSpPr>
          <p:nvPr>
            <p:ph type="sldNum"/>
          </p:nvPr>
        </p:nvSpPr>
        <p:spPr>
          <a:xfrm>
            <a:off x="9592560" y="4289400"/>
            <a:ext cx="1193400" cy="63972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289842D3-19F6-4E31-B4D0-A76BA86AAA99}" type="slidenum">
              <a:rPr lang="tr-TR" sz="2800" b="1" strike="noStrike" spc="-1">
                <a:solidFill>
                  <a:srgbClr val="FFFFFF"/>
                </a:solidFill>
                <a:latin typeface="Impact"/>
              </a:rPr>
              <a:t>‹#›</a:t>
            </a:fld>
            <a:endParaRPr lang="tr-TR" sz="2800" b="0" strike="noStrike" spc="-1">
              <a:latin typeface="Times New Roman"/>
            </a:endParaRPr>
          </a:p>
        </p:txBody>
      </p:sp>
      <p:sp>
        <p:nvSpPr>
          <p:cNvPr id="13" name="PlaceHolder 1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Times New Roman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latin typeface="Times New Roman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000000"/>
                </a:solidFill>
                <a:latin typeface="Times New Roman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1"/>
          <p:cNvGrpSpPr/>
          <p:nvPr/>
        </p:nvGrpSpPr>
        <p:grpSpPr>
          <a:xfrm>
            <a:off x="11401560" y="6229800"/>
            <a:ext cx="456840" cy="456840"/>
            <a:chOff x="11401560" y="6229800"/>
            <a:chExt cx="456840" cy="456840"/>
          </a:xfrm>
        </p:grpSpPr>
        <p:sp>
          <p:nvSpPr>
            <p:cNvPr id="51" name="CustomShape 2"/>
            <p:cNvSpPr/>
            <p:nvPr/>
          </p:nvSpPr>
          <p:spPr>
            <a:xfrm>
              <a:off x="11401560" y="6229800"/>
              <a:ext cx="456840" cy="456840"/>
            </a:xfrm>
            <a:prstGeom prst="ellipse">
              <a:avLst/>
            </a:prstGeom>
            <a:blipFill rotWithShape="0">
              <a:blip r:embed="rId14"/>
              <a:tile/>
            </a:blipFill>
            <a:ln w="2556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2" name="CustomShape 3"/>
            <p:cNvSpPr/>
            <p:nvPr/>
          </p:nvSpPr>
          <p:spPr>
            <a:xfrm>
              <a:off x="11431080" y="6258960"/>
              <a:ext cx="398520" cy="398520"/>
            </a:xfrm>
            <a:prstGeom prst="ellipse">
              <a:avLst/>
            </a:prstGeom>
            <a:noFill/>
            <a:ln w="12600">
              <a:solidFill>
                <a:srgbClr val="FFFFFF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3" name="PlaceHolder 4"/>
          <p:cNvSpPr>
            <a:spLocks noGrp="1"/>
          </p:cNvSpPr>
          <p:nvPr>
            <p:ph type="title"/>
          </p:nvPr>
        </p:nvSpPr>
        <p:spPr>
          <a:xfrm>
            <a:off x="1069920" y="484560"/>
            <a:ext cx="10058040" cy="160884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5400" b="0" strike="noStrike" cap="all" spc="-1">
                <a:solidFill>
                  <a:srgbClr val="000000"/>
                </a:solidFill>
                <a:latin typeface="Impact"/>
              </a:rPr>
              <a:t>Click to edit Master title style</a:t>
            </a:r>
            <a:endParaRPr lang="en-US" sz="5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" name="PlaceHolder 5"/>
          <p:cNvSpPr>
            <a:spLocks noGrp="1"/>
          </p:cNvSpPr>
          <p:nvPr>
            <p:ph type="body"/>
          </p:nvPr>
        </p:nvSpPr>
        <p:spPr>
          <a:xfrm>
            <a:off x="1069920" y="2121480"/>
            <a:ext cx="10058040" cy="40503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2880" indent="-182520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2000" b="0" strike="noStrike" spc="-1">
                <a:solidFill>
                  <a:srgbClr val="000000"/>
                </a:solidFill>
                <a:latin typeface="Times New Roman"/>
              </a:rPr>
              <a:t>Click to edit Master text styles</a:t>
            </a:r>
          </a:p>
          <a:p>
            <a:pPr marL="457200" lvl="1" indent="-182520">
              <a:lnSpc>
                <a:spcPct val="90000"/>
              </a:lnSpc>
              <a:spcBef>
                <a:spcPts val="400"/>
              </a:spcBef>
              <a:spcAft>
                <a:spcPts val="201"/>
              </a:spcAft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</a:rPr>
              <a:t>Second level</a:t>
            </a:r>
          </a:p>
          <a:p>
            <a:pPr marL="731520" lvl="2" indent="-182520">
              <a:lnSpc>
                <a:spcPct val="90000"/>
              </a:lnSpc>
              <a:spcBef>
                <a:spcPts val="400"/>
              </a:spcBef>
              <a:spcAft>
                <a:spcPts val="201"/>
              </a:spcAft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1600" b="0" strike="noStrike" spc="-1">
                <a:solidFill>
                  <a:srgbClr val="000000"/>
                </a:solidFill>
                <a:latin typeface="Times New Roman"/>
              </a:rPr>
              <a:t>Third level</a:t>
            </a:r>
          </a:p>
          <a:p>
            <a:pPr marL="1005840" lvl="3" indent="-182520">
              <a:lnSpc>
                <a:spcPct val="90000"/>
              </a:lnSpc>
              <a:spcBef>
                <a:spcPts val="400"/>
              </a:spcBef>
              <a:spcAft>
                <a:spcPts val="201"/>
              </a:spcAft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1600" b="0" strike="noStrike" spc="-1">
                <a:solidFill>
                  <a:srgbClr val="000000"/>
                </a:solidFill>
                <a:latin typeface="Times New Roman"/>
              </a:rPr>
              <a:t>Fourth level</a:t>
            </a:r>
          </a:p>
          <a:p>
            <a:pPr marL="1280160" lvl="4" indent="-182520">
              <a:lnSpc>
                <a:spcPct val="90000"/>
              </a:lnSpc>
              <a:spcBef>
                <a:spcPts val="400"/>
              </a:spcBef>
              <a:spcAft>
                <a:spcPts val="201"/>
              </a:spcAft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en-US" sz="1600" b="0" strike="noStrike" spc="-1">
                <a:solidFill>
                  <a:srgbClr val="000000"/>
                </a:solidFill>
                <a:latin typeface="Times New Roman"/>
              </a:rPr>
              <a:t>Fifth level</a:t>
            </a:r>
          </a:p>
        </p:txBody>
      </p:sp>
      <p:sp>
        <p:nvSpPr>
          <p:cNvPr id="55" name="PlaceHolder 6"/>
          <p:cNvSpPr>
            <a:spLocks noGrp="1"/>
          </p:cNvSpPr>
          <p:nvPr>
            <p:ph type="dt"/>
          </p:nvPr>
        </p:nvSpPr>
        <p:spPr>
          <a:xfrm>
            <a:off x="7964280" y="6272640"/>
            <a:ext cx="32731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FAFA640-13ED-4AA6-95D7-1ED40DB01596}" type="datetime">
              <a:rPr lang="tr-TR" sz="1100" b="0" strike="noStrike" spc="-1">
                <a:solidFill>
                  <a:srgbClr val="696464"/>
                </a:solidFill>
                <a:latin typeface="Times New Roman"/>
              </a:rPr>
              <a:t>28.02.2024</a:t>
            </a:fld>
            <a:endParaRPr lang="tr-TR" sz="1100" b="0" strike="noStrike" spc="-1">
              <a:latin typeface="Times New Roman"/>
            </a:endParaRPr>
          </a:p>
        </p:txBody>
      </p:sp>
      <p:sp>
        <p:nvSpPr>
          <p:cNvPr id="56" name="PlaceHolder 7"/>
          <p:cNvSpPr>
            <a:spLocks noGrp="1"/>
          </p:cNvSpPr>
          <p:nvPr>
            <p:ph type="ftr"/>
          </p:nvPr>
        </p:nvSpPr>
        <p:spPr>
          <a:xfrm>
            <a:off x="1088280" y="6272640"/>
            <a:ext cx="632736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tr-TR" sz="2400" b="0" strike="noStrike" spc="-1">
              <a:latin typeface="Times New Roman"/>
            </a:endParaRPr>
          </a:p>
        </p:txBody>
      </p:sp>
      <p:sp>
        <p:nvSpPr>
          <p:cNvPr id="57" name="PlaceHolder 8"/>
          <p:cNvSpPr>
            <a:spLocks noGrp="1"/>
          </p:cNvSpPr>
          <p:nvPr>
            <p:ph type="sldNum"/>
          </p:nvPr>
        </p:nvSpPr>
        <p:spPr>
          <a:xfrm>
            <a:off x="11311200" y="6272640"/>
            <a:ext cx="63972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A8E1B42C-1108-45DC-82F7-6D37F455F197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‹#›</a:t>
            </a:fld>
            <a:endParaRPr lang="tr-TR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yilmaz.kilicaslan@adu.edu.tr" TargetMode="Externa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tr-TR" sz="7200" b="1" strike="noStrike" cap="all" spc="-1" dirty="0">
                <a:solidFill>
                  <a:srgbClr val="000000"/>
                </a:solidFill>
                <a:latin typeface="Gabriola"/>
              </a:rPr>
              <a:t>y</a:t>
            </a:r>
            <a:r>
              <a:rPr lang="tr-TR" sz="6000" b="1" strike="noStrike" cap="all" spc="-1" dirty="0">
                <a:solidFill>
                  <a:srgbClr val="000000"/>
                </a:solidFill>
                <a:latin typeface="Gabriola"/>
              </a:rPr>
              <a:t>apay </a:t>
            </a:r>
            <a:r>
              <a:rPr lang="tr-TR" sz="7200" b="1" strike="noStrike" cap="all" spc="-1" dirty="0" err="1">
                <a:solidFill>
                  <a:srgbClr val="000000"/>
                </a:solidFill>
                <a:latin typeface="Gabriola"/>
              </a:rPr>
              <a:t>z</a:t>
            </a:r>
            <a:r>
              <a:rPr lang="tr-TR" sz="6000" b="1" strike="noStrike" cap="all" spc="-1" dirty="0" err="1">
                <a:solidFill>
                  <a:srgbClr val="000000"/>
                </a:solidFill>
                <a:latin typeface="Gabriola"/>
              </a:rPr>
              <a:t>ek</a:t>
            </a:r>
            <a:r>
              <a:rPr lang="tr-TR" sz="6000" b="1" strike="noStrike" cap="all" spc="-1" dirty="0" err="1">
                <a:solidFill>
                  <a:srgbClr val="000000"/>
                </a:solidFill>
                <a:latin typeface="Gabriola"/>
                <a:ea typeface="Gabriola"/>
              </a:rPr>
              <a:t>Â</a:t>
            </a:r>
            <a:br>
              <a:rPr lang="tr-TR" sz="1050" dirty="0"/>
            </a:br>
            <a:r>
              <a:rPr lang="tr-TR" sz="7200" b="1" strike="noStrike" cap="all" spc="-1" dirty="0">
                <a:solidFill>
                  <a:srgbClr val="000000"/>
                </a:solidFill>
                <a:latin typeface="Gabriola"/>
              </a:rPr>
              <a:t>- </a:t>
            </a:r>
            <a:r>
              <a:rPr lang="tr-TR" sz="6000" b="1" strike="noStrike" cap="all" spc="-1" dirty="0">
                <a:solidFill>
                  <a:srgbClr val="000000"/>
                </a:solidFill>
                <a:latin typeface="Gabriola"/>
              </a:rPr>
              <a:t>ders İZLENCESİ </a:t>
            </a:r>
            <a:r>
              <a:rPr lang="tr-TR" sz="7200" b="1" strike="noStrike" cap="all" spc="-1" dirty="0">
                <a:solidFill>
                  <a:srgbClr val="000000"/>
                </a:solidFill>
                <a:latin typeface="Gabriola"/>
              </a:rPr>
              <a:t>-</a:t>
            </a:r>
            <a:br>
              <a:rPr lang="tr-TR" sz="1050" dirty="0"/>
            </a:br>
            <a:endParaRPr lang="tr-TR" sz="6000" dirty="0"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723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extShape 2"/>
          <p:cNvSpPr txBox="1"/>
          <p:nvPr/>
        </p:nvSpPr>
        <p:spPr>
          <a:xfrm>
            <a:off x="1069920" y="987989"/>
            <a:ext cx="10058040" cy="4050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Ders Sunuları</a:t>
            </a:r>
          </a:p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800" spc="-1" dirty="0">
                <a:solidFill>
                  <a:srgbClr val="000000"/>
                </a:solidFill>
                <a:latin typeface="Gabriola" panose="04040605051002020D02" pitchFamily="82" charset="0"/>
              </a:rPr>
              <a:t>Ders notları</a:t>
            </a:r>
            <a:endParaRPr lang="tr-TR" sz="2800" strike="noStrike" spc="-1" dirty="0">
              <a:solidFill>
                <a:srgbClr val="000000"/>
              </a:solidFill>
              <a:latin typeface="Gabriola" panose="04040605051002020D02" pitchFamily="82" charset="0"/>
            </a:endParaRPr>
          </a:p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Yapay zekayı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analatan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bir kitap (örnek: Stuart Russell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and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Peter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Norvig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,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Artificial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Intelligence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: A Modern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Approach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). Third Ed.,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Prentice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Hall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, 2010</a:t>
            </a:r>
          </a:p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Prolog programlama dilini anlatan bir kitap (örnek: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The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Art of Prolog, Leon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Sterling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and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Ehud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Shapiro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).</a:t>
            </a:r>
          </a:p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Formel mantık dilini anlatan bir kitap (örnek: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Introduction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to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Logic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: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Logic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, Language,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and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Meaning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(Volume 1),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Gamut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, L.T.F. Chicago: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The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University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 of Chicago </a:t>
            </a:r>
            <a:r>
              <a:rPr lang="tr-TR" sz="2800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Press</a:t>
            </a:r>
            <a:r>
              <a:rPr lang="tr-TR" sz="2800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, 1991).</a:t>
            </a:r>
          </a:p>
        </p:txBody>
      </p:sp>
      <p:sp>
        <p:nvSpPr>
          <p:cNvPr id="113" name="TextShape 3"/>
          <p:cNvSpPr txBox="1"/>
          <p:nvPr/>
        </p:nvSpPr>
        <p:spPr>
          <a:xfrm>
            <a:off x="11311200" y="6272640"/>
            <a:ext cx="6397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4363D89D-3FE9-4776-9C01-A9B95D9CA2AD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10</a:t>
            </a:fld>
            <a:endParaRPr lang="tr-TR" sz="1400" b="0" strike="noStrike" spc="-1">
              <a:latin typeface="Times New Roman"/>
            </a:endParaRPr>
          </a:p>
        </p:txBody>
      </p:sp>
      <p:sp>
        <p:nvSpPr>
          <p:cNvPr id="2" name="TextShape 1">
            <a:extLst>
              <a:ext uri="{FF2B5EF4-FFF2-40B4-BE49-F238E27FC236}">
                <a16:creationId xmlns:a16="http://schemas.microsoft.com/office/drawing/2014/main" id="{07BEBE0C-3CDB-31C1-4384-CD049D1206EC}"/>
              </a:ext>
            </a:extLst>
          </p:cNvPr>
          <p:cNvSpPr txBox="1"/>
          <p:nvPr/>
        </p:nvSpPr>
        <p:spPr>
          <a:xfrm>
            <a:off x="3174999" y="98780"/>
            <a:ext cx="6036733" cy="440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y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ararlanabilecek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 k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aynaklar</a:t>
            </a:r>
            <a:endParaRPr lang="tr-TR" sz="36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00882" y="56445"/>
            <a:ext cx="3190236" cy="440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İ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letişim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 B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ilgileri</a:t>
            </a:r>
            <a:endParaRPr lang="tr-TR" sz="36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207720" y="1328056"/>
            <a:ext cx="11743200" cy="35380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  <a:spcBef>
                <a:spcPts val="1199"/>
              </a:spcBef>
            </a:pPr>
            <a:r>
              <a:rPr lang="tr-TR" sz="3600" b="1" strike="noStrike" spc="-1" dirty="0">
                <a:solidFill>
                  <a:srgbClr val="000000"/>
                </a:solidFill>
                <a:uFillTx/>
                <a:latin typeface="Gabriola"/>
              </a:rPr>
              <a:t>Öğretim Üyesi: </a:t>
            </a:r>
            <a:r>
              <a:rPr lang="tr-TR" sz="3600" b="0" strike="noStrike" spc="-1" dirty="0">
                <a:solidFill>
                  <a:srgbClr val="000000"/>
                </a:solidFill>
                <a:latin typeface="Gabriola"/>
              </a:rPr>
              <a:t>Prof. Dr. Yılmaz KILIÇASLAN</a:t>
            </a:r>
          </a:p>
          <a:p>
            <a:pPr>
              <a:lnSpc>
                <a:spcPct val="90000"/>
              </a:lnSpc>
              <a:spcBef>
                <a:spcPts val="1199"/>
              </a:spcBef>
            </a:pPr>
            <a:r>
              <a:rPr lang="tr-TR" sz="3600" spc="-1" dirty="0">
                <a:solidFill>
                  <a:srgbClr val="000000"/>
                </a:solidFill>
                <a:latin typeface="Gabriola"/>
              </a:rPr>
              <a:t>		 </a:t>
            </a:r>
            <a:r>
              <a:rPr lang="tr-TR" sz="3600" b="0" u="sng" strike="noStrike" spc="-1" dirty="0">
                <a:solidFill>
                  <a:srgbClr val="CC9900"/>
                </a:solidFill>
                <a:uFillTx/>
                <a:latin typeface="Gabriola"/>
                <a:hlinkClick r:id="rId2"/>
              </a:rPr>
              <a:t> yilmaz.kilicaslan@</a:t>
            </a:r>
            <a:r>
              <a:rPr lang="tr-TR" sz="3600" b="0" u="sng" strike="noStrike" spc="-1" dirty="0">
                <a:solidFill>
                  <a:srgbClr val="CC9900"/>
                </a:solidFill>
                <a:uFillTx/>
                <a:latin typeface="Gabriola"/>
              </a:rPr>
              <a:t>gmail.com</a:t>
            </a:r>
            <a:endParaRPr lang="tr-TR" sz="3600" spc="-1" dirty="0">
              <a:solidFill>
                <a:srgbClr val="000000"/>
              </a:solidFill>
              <a:latin typeface="Gabriola"/>
            </a:endParaRPr>
          </a:p>
          <a:p>
            <a:pPr>
              <a:lnSpc>
                <a:spcPct val="90000"/>
              </a:lnSpc>
              <a:spcBef>
                <a:spcPts val="1199"/>
              </a:spcBef>
            </a:pPr>
            <a:r>
              <a:rPr lang="tr-TR" sz="3600" b="1" strike="noStrike" spc="-1" dirty="0">
                <a:solidFill>
                  <a:srgbClr val="000000"/>
                </a:solidFill>
                <a:uFillTx/>
                <a:latin typeface="Gabriola"/>
              </a:rPr>
              <a:t>Ofis: </a:t>
            </a:r>
            <a:r>
              <a:rPr lang="tr-TR" sz="3600" b="0" strike="noStrike" spc="-1" dirty="0">
                <a:solidFill>
                  <a:srgbClr val="000000"/>
                </a:solidFill>
                <a:latin typeface="Gabriola"/>
              </a:rPr>
              <a:t>Mühendislik Fakültesi – Mühendislik Fakültesi Dekanlık Ofisi  </a:t>
            </a:r>
            <a:endParaRPr lang="tr-TR" sz="3600" b="0" strike="noStrike" spc="-1" dirty="0">
              <a:solidFill>
                <a:srgbClr val="000000"/>
              </a:solidFill>
              <a:latin typeface="Times New Roman"/>
            </a:endParaRPr>
          </a:p>
          <a:p>
            <a:pPr>
              <a:lnSpc>
                <a:spcPct val="90000"/>
              </a:lnSpc>
              <a:spcBef>
                <a:spcPts val="1199"/>
              </a:spcBef>
            </a:pPr>
            <a:r>
              <a:rPr lang="tr-TR" sz="3600" b="1" strike="noStrike" spc="-1" dirty="0">
                <a:solidFill>
                  <a:srgbClr val="000000"/>
                </a:solidFill>
                <a:uFillTx/>
                <a:latin typeface="Gabriola"/>
              </a:rPr>
              <a:t>Danışma Saatleri: </a:t>
            </a:r>
            <a:r>
              <a:rPr lang="tr-TR" sz="3600" b="0" strike="noStrike" spc="-1" dirty="0">
                <a:solidFill>
                  <a:srgbClr val="000000"/>
                </a:solidFill>
                <a:latin typeface="Gabriola"/>
              </a:rPr>
              <a:t>Uygun olan her zaman.</a:t>
            </a:r>
            <a:endParaRPr lang="tr-TR" sz="3600" b="0" strike="noStrike" spc="-1" dirty="0">
              <a:solidFill>
                <a:srgbClr val="000000"/>
              </a:solidFill>
              <a:latin typeface="Times New Roman"/>
            </a:endParaRPr>
          </a:p>
          <a:p>
            <a:pPr>
              <a:lnSpc>
                <a:spcPct val="90000"/>
              </a:lnSpc>
              <a:spcBef>
                <a:spcPts val="1199"/>
              </a:spcBef>
            </a:pPr>
            <a:r>
              <a:rPr lang="tr-TR" sz="3600" b="1" strike="noStrike" spc="-1" dirty="0">
                <a:solidFill>
                  <a:srgbClr val="000000"/>
                </a:solidFill>
                <a:uFillTx/>
                <a:latin typeface="Gabriola"/>
              </a:rPr>
              <a:t>Derslik: </a:t>
            </a:r>
            <a:r>
              <a:rPr lang="tr-TR" sz="3600" b="0" strike="noStrike" spc="-1" dirty="0">
                <a:solidFill>
                  <a:srgbClr val="000000"/>
                </a:solidFill>
                <a:latin typeface="Gabriola"/>
              </a:rPr>
              <a:t>??</a:t>
            </a:r>
          </a:p>
          <a:p>
            <a:pPr>
              <a:lnSpc>
                <a:spcPct val="90000"/>
              </a:lnSpc>
              <a:spcBef>
                <a:spcPts val="1199"/>
              </a:spcBef>
            </a:pPr>
            <a:r>
              <a:rPr lang="tr-TR" sz="3600" b="1" spc="-1" dirty="0">
                <a:solidFill>
                  <a:srgbClr val="000000"/>
                </a:solidFill>
                <a:latin typeface="Gabriola" panose="04040605051002020D02" pitchFamily="82" charset="0"/>
              </a:rPr>
              <a:t>Dersin Günü: </a:t>
            </a:r>
            <a:r>
              <a:rPr lang="tr-TR" sz="3600" spc="-1" dirty="0">
                <a:solidFill>
                  <a:srgbClr val="000000"/>
                </a:solidFill>
                <a:latin typeface="Gabriola" panose="04040605051002020D02" pitchFamily="82" charset="0"/>
              </a:rPr>
              <a:t>Çarşamba</a:t>
            </a:r>
            <a:endParaRPr lang="tr-TR" sz="3600" b="1" strike="noStrike" spc="-1" dirty="0">
              <a:solidFill>
                <a:srgbClr val="000000"/>
              </a:solidFill>
              <a:latin typeface="Gabriola" panose="04040605051002020D02" pitchFamily="82" charset="0"/>
            </a:endParaRPr>
          </a:p>
          <a:p>
            <a:pPr>
              <a:lnSpc>
                <a:spcPct val="90000"/>
              </a:lnSpc>
              <a:spcBef>
                <a:spcPts val="1199"/>
              </a:spcBef>
            </a:pPr>
            <a:r>
              <a:rPr lang="tr-TR" sz="3600" b="1" strike="noStrike" spc="-1" dirty="0">
                <a:solidFill>
                  <a:srgbClr val="000000"/>
                </a:solidFill>
                <a:uFillTx/>
                <a:latin typeface="Gabriola"/>
              </a:rPr>
              <a:t>Ders </a:t>
            </a:r>
            <a:r>
              <a:rPr lang="tr-TR" sz="3600" b="1" spc="-1" dirty="0">
                <a:solidFill>
                  <a:srgbClr val="000000"/>
                </a:solidFill>
                <a:latin typeface="Gabriola"/>
              </a:rPr>
              <a:t>S</a:t>
            </a:r>
            <a:r>
              <a:rPr lang="tr-TR" sz="3600" b="1" strike="noStrike" spc="-1" dirty="0">
                <a:solidFill>
                  <a:srgbClr val="000000"/>
                </a:solidFill>
                <a:uFillTx/>
                <a:latin typeface="Gabriola"/>
              </a:rPr>
              <a:t>aatleri:</a:t>
            </a:r>
            <a:r>
              <a:rPr lang="tr-TR" sz="3600" b="1" strike="noStrike" spc="-1" dirty="0">
                <a:solidFill>
                  <a:srgbClr val="000000"/>
                </a:solidFill>
                <a:latin typeface="Gabriola"/>
              </a:rPr>
              <a:t>	1</a:t>
            </a:r>
            <a:r>
              <a:rPr lang="tr-TR" sz="3600" spc="-1" dirty="0">
                <a:solidFill>
                  <a:srgbClr val="000000"/>
                </a:solidFill>
                <a:latin typeface="Gabriola"/>
              </a:rPr>
              <a:t>8</a:t>
            </a:r>
            <a:r>
              <a:rPr lang="tr-TR" sz="3600" b="0" strike="noStrike" spc="-1" dirty="0">
                <a:solidFill>
                  <a:srgbClr val="000000"/>
                </a:solidFill>
                <a:latin typeface="Gabriola"/>
              </a:rPr>
              <a:t>:00 – 21:00</a:t>
            </a:r>
            <a:endParaRPr lang="tr-TR" sz="36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7" name="TextShape 3"/>
          <p:cNvSpPr txBox="1"/>
          <p:nvPr/>
        </p:nvSpPr>
        <p:spPr>
          <a:xfrm>
            <a:off x="11311200" y="6272640"/>
            <a:ext cx="6397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B0005FFD-0D6D-4BB8-925C-C186656CFF31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2</a:t>
            </a:fld>
            <a:endParaRPr lang="tr-TR" sz="14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00882" y="56445"/>
            <a:ext cx="3190236" cy="440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D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ersin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 a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macı</a:t>
            </a:r>
            <a:endParaRPr lang="tr-TR" sz="36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224400" y="980307"/>
            <a:ext cx="11743200" cy="40573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90000"/>
              </a:lnSpc>
              <a:spcBef>
                <a:spcPts val="1199"/>
              </a:spcBef>
            </a:pPr>
            <a:r>
              <a:rPr lang="tr-TR" sz="2800" b="1" strike="noStrike" spc="-1" dirty="0">
                <a:solidFill>
                  <a:srgbClr val="000000"/>
                </a:solidFill>
                <a:uFillTx/>
                <a:latin typeface="Gabriola"/>
              </a:rPr>
              <a:t>Dersin amacı, öğrencilerin; </a:t>
            </a:r>
          </a:p>
          <a:p>
            <a:pPr marL="571500" indent="-571500">
              <a:lnSpc>
                <a:spcPct val="60000"/>
              </a:lnSpc>
              <a:spcBef>
                <a:spcPts val="1199"/>
              </a:spcBef>
              <a:buFont typeface="Arial" panose="020B0604020202020204" pitchFamily="34" charset="0"/>
              <a:buChar char="•"/>
            </a:pPr>
            <a:r>
              <a:rPr lang="tr-TR" sz="2800" b="1" strike="noStrike" spc="-1" dirty="0">
                <a:solidFill>
                  <a:srgbClr val="000000"/>
                </a:solidFill>
                <a:uFillTx/>
                <a:latin typeface="Gabriola"/>
              </a:rPr>
              <a:t>yapay zeka disiplinindeki temel yaklaşımları bilmelerini, </a:t>
            </a:r>
          </a:p>
          <a:p>
            <a:pPr marL="571500" indent="-571500">
              <a:lnSpc>
                <a:spcPct val="60000"/>
              </a:lnSpc>
              <a:spcBef>
                <a:spcPts val="1199"/>
              </a:spcBef>
              <a:buFont typeface="Arial" panose="020B0604020202020204" pitchFamily="34" charset="0"/>
              <a:buChar char="•"/>
            </a:pPr>
            <a:r>
              <a:rPr lang="tr-TR" sz="2800" b="1" strike="noStrike" spc="-1" dirty="0">
                <a:solidFill>
                  <a:srgbClr val="000000"/>
                </a:solidFill>
                <a:uFillTx/>
                <a:latin typeface="Gabriola"/>
              </a:rPr>
              <a:t>bu yaklaşımları doğuran tarihsel ve felsefi bağlamı tanımalarını, </a:t>
            </a:r>
          </a:p>
          <a:p>
            <a:pPr marL="571500" indent="-571500">
              <a:lnSpc>
                <a:spcPct val="60000"/>
              </a:lnSpc>
              <a:spcBef>
                <a:spcPts val="1199"/>
              </a:spcBef>
              <a:buFont typeface="Arial" panose="020B0604020202020204" pitchFamily="34" charset="0"/>
              <a:buChar char="•"/>
            </a:pPr>
            <a:r>
              <a:rPr lang="tr-TR" sz="2800" b="1" strike="noStrike" spc="-1" dirty="0">
                <a:solidFill>
                  <a:srgbClr val="000000"/>
                </a:solidFill>
                <a:uFillTx/>
                <a:latin typeface="Gabriola"/>
              </a:rPr>
              <a:t>sembolik yapay zeka yaklaşımı içerisinde mantık ve mantık programla aracılığıyla bildirimsel düşünme ve program yazma becerileri kazanmalarını, </a:t>
            </a:r>
          </a:p>
          <a:p>
            <a:pPr marL="571500" indent="-571500">
              <a:lnSpc>
                <a:spcPct val="60000"/>
              </a:lnSpc>
              <a:spcBef>
                <a:spcPts val="1199"/>
              </a:spcBef>
              <a:buFont typeface="Arial" panose="020B0604020202020204" pitchFamily="34" charset="0"/>
              <a:buChar char="•"/>
            </a:pPr>
            <a:r>
              <a:rPr lang="tr-TR" sz="2800" b="1" strike="noStrike" spc="-1" dirty="0">
                <a:solidFill>
                  <a:srgbClr val="000000"/>
                </a:solidFill>
                <a:uFillTx/>
                <a:latin typeface="Gabriola"/>
              </a:rPr>
              <a:t>istatiksel yapay zeka modelleri ile tümleşik olarak kullanılabilecek çıktıları hedefleyen projeler tasarlayabilmelerini ve </a:t>
            </a:r>
          </a:p>
          <a:p>
            <a:pPr marL="571500" indent="-571500">
              <a:lnSpc>
                <a:spcPct val="60000"/>
              </a:lnSpc>
              <a:spcBef>
                <a:spcPts val="1199"/>
              </a:spcBef>
              <a:buFont typeface="Arial" panose="020B0604020202020204" pitchFamily="34" charset="0"/>
              <a:buChar char="•"/>
            </a:pPr>
            <a:r>
              <a:rPr lang="tr-TR" sz="2800" b="1" strike="noStrike" spc="-1" dirty="0">
                <a:solidFill>
                  <a:srgbClr val="000000"/>
                </a:solidFill>
                <a:uFillTx/>
                <a:latin typeface="Gabriola"/>
              </a:rPr>
              <a:t>genel olarak yapay zeka teknolojilerinin iş ve meslekler üzerindeki etkisine dair görüş geliştirmelerini </a:t>
            </a:r>
          </a:p>
          <a:p>
            <a:pPr>
              <a:lnSpc>
                <a:spcPct val="90000"/>
              </a:lnSpc>
              <a:spcBef>
                <a:spcPts val="1199"/>
              </a:spcBef>
            </a:pPr>
            <a:r>
              <a:rPr lang="tr-TR" sz="2800" b="1" strike="noStrike" spc="-1" dirty="0">
                <a:solidFill>
                  <a:srgbClr val="000000"/>
                </a:solidFill>
                <a:uFillTx/>
                <a:latin typeface="Gabriola"/>
              </a:rPr>
              <a:t>sağlamaktır.</a:t>
            </a:r>
            <a:endParaRPr lang="tr-TR" sz="2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7" name="TextShape 3"/>
          <p:cNvSpPr txBox="1"/>
          <p:nvPr/>
        </p:nvSpPr>
        <p:spPr>
          <a:xfrm>
            <a:off x="11311200" y="6272640"/>
            <a:ext cx="6397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B0005FFD-0D6D-4BB8-925C-C186656CFF31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3</a:t>
            </a:fld>
            <a:endParaRPr lang="tr-TR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03628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1053360" y="182520"/>
            <a:ext cx="10058040" cy="4867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D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ers</a:t>
            </a:r>
            <a:r>
              <a:rPr lang="tr-TR" sz="4000" b="1" strike="noStrike" cap="all" spc="-1" dirty="0">
                <a:solidFill>
                  <a:srgbClr val="006600"/>
                </a:solidFill>
                <a:latin typeface="Gabriola"/>
              </a:rPr>
              <a:t> 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i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şleyiş</a:t>
            </a:r>
            <a:r>
              <a:rPr lang="tr-TR" sz="4000" b="1" strike="noStrike" cap="all" spc="-1" dirty="0">
                <a:solidFill>
                  <a:srgbClr val="006600"/>
                </a:solidFill>
                <a:latin typeface="Gabriola"/>
              </a:rPr>
              <a:t> </a:t>
            </a:r>
            <a:r>
              <a:rPr lang="tr-TR" sz="4400" b="1" strike="noStrike" cap="all" spc="-1" dirty="0" err="1">
                <a:solidFill>
                  <a:srgbClr val="006600"/>
                </a:solidFill>
                <a:latin typeface="Gabriola"/>
              </a:rPr>
              <a:t>P</a:t>
            </a:r>
            <a:r>
              <a:rPr lang="tr-TR" sz="3600" b="1" strike="noStrike" cap="all" spc="-1" dirty="0" err="1">
                <a:solidFill>
                  <a:srgbClr val="006600"/>
                </a:solidFill>
                <a:latin typeface="Gabriola"/>
              </a:rPr>
              <a:t>OLitakımız</a:t>
            </a:r>
            <a:endParaRPr lang="tr-TR" sz="36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1069920" y="1002960"/>
            <a:ext cx="10058040" cy="405036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/>
          </a:bodyPr>
          <a:lstStyle/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400" b="1" spc="-1" dirty="0">
                <a:solidFill>
                  <a:srgbClr val="000000"/>
                </a:solidFill>
                <a:latin typeface="Times New Roman"/>
              </a:rPr>
              <a:t>Öğrencinin derse aktif katılımı, ders işleyiş tarzımızın temel amacı olacaktır. </a:t>
            </a:r>
          </a:p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400" b="1" spc="-1" dirty="0">
                <a:solidFill>
                  <a:srgbClr val="000000"/>
                </a:solidFill>
                <a:latin typeface="Times New Roman"/>
              </a:rPr>
              <a:t>Her birinizin dönem içinde seçilen bir konuda sunum yapması beklenecektir.</a:t>
            </a:r>
          </a:p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400" b="1" spc="-1" dirty="0">
                <a:solidFill>
                  <a:srgbClr val="000000"/>
                </a:solidFill>
                <a:latin typeface="Times New Roman"/>
              </a:rPr>
              <a:t>Soru sormak için, daha ayrıntılı açıklama talep etmek için, anlatılanın tekrarını istemek için veya itiraz etmek için öğretim üyesinin anlatımını bölebilirsiniz. </a:t>
            </a:r>
          </a:p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400" b="1" spc="-1" dirty="0">
                <a:solidFill>
                  <a:srgbClr val="000000"/>
                </a:solidFill>
                <a:latin typeface="Times New Roman"/>
              </a:rPr>
              <a:t>Öğretim üyesi de sizlere sorular sorup küçük programlar yazmanızı isteyebilecektir.</a:t>
            </a:r>
            <a:endParaRPr lang="tr-TR" sz="2400" b="1" strike="noStrike" spc="-1" dirty="0">
              <a:solidFill>
                <a:srgbClr val="000000"/>
              </a:solidFill>
              <a:latin typeface="Times New Roman"/>
            </a:endParaRPr>
          </a:p>
          <a:p>
            <a:pPr marL="182880" indent="-182520" algn="just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400" b="1" spc="-1" dirty="0">
                <a:solidFill>
                  <a:srgbClr val="000000"/>
                </a:solidFill>
                <a:latin typeface="Times New Roman"/>
              </a:rPr>
              <a:t>Sunumlarınız haricindeki ders içi aktiviteleriniz neticesinde dönem sonu notunuza eklenmek üzere 20 puana kadar çıkabilecek bonus puan kazanabileceksiniz.</a:t>
            </a:r>
            <a:endParaRPr lang="tr-TR" sz="24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0" name="TextShape 3"/>
          <p:cNvSpPr txBox="1"/>
          <p:nvPr/>
        </p:nvSpPr>
        <p:spPr>
          <a:xfrm>
            <a:off x="11311200" y="6272640"/>
            <a:ext cx="6397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9808556F-CD2C-41DB-A4C0-63A7150CDE07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4</a:t>
            </a:fld>
            <a:endParaRPr lang="tr-TR" sz="14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1069920" y="117360"/>
            <a:ext cx="10058040" cy="4212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90000"/>
              </a:lnSpc>
            </a:pP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D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EĞERLENDİRME</a:t>
            </a:r>
            <a:endParaRPr lang="tr-TR" sz="36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069920" y="1203840"/>
            <a:ext cx="10058040" cy="1731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marL="182880" indent="-182520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400" b="1" strike="noStrike" spc="-1" dirty="0">
                <a:solidFill>
                  <a:srgbClr val="000000"/>
                </a:solidFill>
                <a:latin typeface="Times New Roman"/>
              </a:rPr>
              <a:t>Ara Sınav 			(40%)</a:t>
            </a:r>
            <a:endParaRPr lang="tr-TR" sz="2400" b="0" strike="noStrike" spc="-1" dirty="0">
              <a:solidFill>
                <a:srgbClr val="000000"/>
              </a:solidFill>
              <a:latin typeface="Times New Roman"/>
            </a:endParaRPr>
          </a:p>
          <a:p>
            <a:pPr marL="182880" indent="-182520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400" b="1" strike="noStrike" spc="-1" dirty="0">
                <a:solidFill>
                  <a:srgbClr val="000000"/>
                </a:solidFill>
                <a:latin typeface="Times New Roman"/>
              </a:rPr>
              <a:t>Final Sınavı		</a:t>
            </a:r>
            <a:r>
              <a:rPr lang="tr-TR" sz="2400" b="1" strike="noStrike" spc="-1">
                <a:solidFill>
                  <a:srgbClr val="000000"/>
                </a:solidFill>
                <a:latin typeface="Times New Roman"/>
              </a:rPr>
              <a:t>	(60</a:t>
            </a:r>
            <a:r>
              <a:rPr lang="tr-TR" sz="2400" b="1" strike="noStrike" spc="-1" dirty="0">
                <a:solidFill>
                  <a:srgbClr val="000000"/>
                </a:solidFill>
                <a:latin typeface="Times New Roman"/>
              </a:rPr>
              <a:t>%)</a:t>
            </a:r>
          </a:p>
          <a:p>
            <a:pPr marL="182880" indent="-182520">
              <a:lnSpc>
                <a:spcPct val="90000"/>
              </a:lnSpc>
              <a:spcBef>
                <a:spcPts val="1199"/>
              </a:spcBef>
              <a:buClr>
                <a:srgbClr val="9E3611"/>
              </a:buClr>
              <a:buSzPct val="85000"/>
              <a:buFont typeface="Wingdings" charset="2"/>
              <a:buChar char=""/>
            </a:pPr>
            <a:r>
              <a:rPr lang="tr-TR" sz="2400" b="1" spc="-1" dirty="0">
                <a:solidFill>
                  <a:srgbClr val="000000"/>
                </a:solidFill>
                <a:latin typeface="Times New Roman"/>
              </a:rPr>
              <a:t>Bonus Puan			(20%)</a:t>
            </a:r>
            <a:endParaRPr lang="tr-TR" sz="24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3" name="TextShape 3"/>
          <p:cNvSpPr txBox="1"/>
          <p:nvPr/>
        </p:nvSpPr>
        <p:spPr>
          <a:xfrm>
            <a:off x="11311200" y="6272640"/>
            <a:ext cx="6397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39F3D480-9A7A-466B-B35A-228E5E571EAE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5</a:t>
            </a:fld>
            <a:endParaRPr lang="tr-TR" sz="1400" b="0" strike="noStrike" spc="-1">
              <a:latin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4267104" y="106071"/>
            <a:ext cx="3680274" cy="4212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İ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ZLENECEK</a:t>
            </a:r>
            <a:r>
              <a:rPr lang="tr-TR" sz="4000" b="1" strike="noStrike" cap="all" spc="-1" dirty="0">
                <a:solidFill>
                  <a:srgbClr val="006600"/>
                </a:solidFill>
                <a:latin typeface="Gabriola"/>
              </a:rPr>
              <a:t> 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Y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OL</a:t>
            </a:r>
            <a:r>
              <a:rPr lang="tr-TR" sz="4000" b="1" strike="noStrike" cap="all" spc="-1" dirty="0">
                <a:solidFill>
                  <a:srgbClr val="006600"/>
                </a:solidFill>
                <a:latin typeface="Gabriola"/>
              </a:rPr>
              <a:t> - 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I</a:t>
            </a:r>
            <a:endParaRPr lang="tr-TR" sz="44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826030" y="246266"/>
            <a:ext cx="3269858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"İnsan, soru sorandır."</a:t>
            </a:r>
            <a:endParaRPr lang="tr-TR" sz="2400" b="0" strike="noStrike" spc="-1" dirty="0">
              <a:latin typeface="Gabriola" panose="04040605051002020D02" pitchFamily="82" charset="0"/>
            </a:endParaRPr>
          </a:p>
        </p:txBody>
      </p:sp>
      <p:sp>
        <p:nvSpPr>
          <p:cNvPr id="100" name="TextShape 3"/>
          <p:cNvSpPr txBox="1"/>
          <p:nvPr/>
        </p:nvSpPr>
        <p:spPr>
          <a:xfrm>
            <a:off x="11311200" y="6272640"/>
            <a:ext cx="6397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B0B9B39F-C319-4170-8BBB-810B07B8C4B6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6</a:t>
            </a:fld>
            <a:endParaRPr lang="tr-TR" sz="1400" b="0" strike="noStrike" spc="-1">
              <a:latin typeface="Times New Roman"/>
            </a:endParaRPr>
          </a:p>
        </p:txBody>
      </p:sp>
      <p:sp>
        <p:nvSpPr>
          <p:cNvPr id="2" name="CustomShape 2">
            <a:extLst>
              <a:ext uri="{FF2B5EF4-FFF2-40B4-BE49-F238E27FC236}">
                <a16:creationId xmlns:a16="http://schemas.microsoft.com/office/drawing/2014/main" id="{48CAE820-A68F-863C-0505-67F46794885E}"/>
              </a:ext>
            </a:extLst>
          </p:cNvPr>
          <p:cNvSpPr/>
          <p:nvPr/>
        </p:nvSpPr>
        <p:spPr>
          <a:xfrm>
            <a:off x="116808" y="6280429"/>
            <a:ext cx="2061948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Yapay zekâ nedir?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5E2AE615-1D1C-8F83-DB62-CC57D598A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826030" cy="826030"/>
          </a:xfrm>
          <a:prstGeom prst="rect">
            <a:avLst/>
          </a:prstGeom>
        </p:spPr>
      </p:pic>
      <p:sp>
        <p:nvSpPr>
          <p:cNvPr id="4" name="CustomShape 2">
            <a:extLst>
              <a:ext uri="{FF2B5EF4-FFF2-40B4-BE49-F238E27FC236}">
                <a16:creationId xmlns:a16="http://schemas.microsoft.com/office/drawing/2014/main" id="{CD78A7C9-D83B-C4E9-4CBF-64F962641C3E}"/>
              </a:ext>
            </a:extLst>
          </p:cNvPr>
          <p:cNvSpPr/>
          <p:nvPr/>
        </p:nvSpPr>
        <p:spPr>
          <a:xfrm>
            <a:off x="1" y="746959"/>
            <a:ext cx="826030" cy="337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tr-TR" sz="1600" b="1" strike="noStrike" spc="-1" dirty="0" err="1">
                <a:solidFill>
                  <a:srgbClr val="000000"/>
                </a:solidFill>
                <a:latin typeface="Gabriola" panose="04040605051002020D02" pitchFamily="82" charset="0"/>
              </a:rPr>
              <a:t>Soktrates</a:t>
            </a:r>
            <a:endParaRPr lang="tr-TR" sz="1600" b="0" strike="noStrike" spc="-1" dirty="0">
              <a:latin typeface="Gabriola" panose="04040605051002020D02" pitchFamily="82" charset="0"/>
            </a:endParaRPr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3D189873-3F6C-13B7-F4AD-D33E8CF3840E}"/>
              </a:ext>
            </a:extLst>
          </p:cNvPr>
          <p:cNvSpPr/>
          <p:nvPr/>
        </p:nvSpPr>
        <p:spPr>
          <a:xfrm>
            <a:off x="1648611" y="5335410"/>
            <a:ext cx="3178373" cy="10733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Yapay zekâ, insan gibi düşünen veya davranan makineler üretmeyi amaçlayan çalışmaların bütünüdür.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6" name="Ok: Bükülü 5">
            <a:extLst>
              <a:ext uri="{FF2B5EF4-FFF2-40B4-BE49-F238E27FC236}">
                <a16:creationId xmlns:a16="http://schemas.microsoft.com/office/drawing/2014/main" id="{08808713-0127-EFAB-E9AE-8BF5B4A62E31}"/>
              </a:ext>
            </a:extLst>
          </p:cNvPr>
          <p:cNvSpPr/>
          <p:nvPr/>
        </p:nvSpPr>
        <p:spPr>
          <a:xfrm>
            <a:off x="914654" y="5620887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7" name="Ok: Bükülü 6">
            <a:extLst>
              <a:ext uri="{FF2B5EF4-FFF2-40B4-BE49-F238E27FC236}">
                <a16:creationId xmlns:a16="http://schemas.microsoft.com/office/drawing/2014/main" id="{BF0A40B6-EED2-D81F-4D98-AC90AA784422}"/>
              </a:ext>
            </a:extLst>
          </p:cNvPr>
          <p:cNvSpPr/>
          <p:nvPr/>
        </p:nvSpPr>
        <p:spPr>
          <a:xfrm>
            <a:off x="2588784" y="4495262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8" name="CustomShape 2">
            <a:extLst>
              <a:ext uri="{FF2B5EF4-FFF2-40B4-BE49-F238E27FC236}">
                <a16:creationId xmlns:a16="http://schemas.microsoft.com/office/drawing/2014/main" id="{EC946901-AEDF-ADE0-83E6-43C6867C398C}"/>
              </a:ext>
            </a:extLst>
          </p:cNvPr>
          <p:cNvSpPr/>
          <p:nvPr/>
        </p:nvSpPr>
        <p:spPr>
          <a:xfrm>
            <a:off x="3237798" y="4450125"/>
            <a:ext cx="2212026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İnsan nasıl düşünür?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9" name="CustomShape 2">
            <a:extLst>
              <a:ext uri="{FF2B5EF4-FFF2-40B4-BE49-F238E27FC236}">
                <a16:creationId xmlns:a16="http://schemas.microsoft.com/office/drawing/2014/main" id="{F7E1C788-0525-5354-AD34-65D22A6C3C3C}"/>
              </a:ext>
            </a:extLst>
          </p:cNvPr>
          <p:cNvSpPr/>
          <p:nvPr/>
        </p:nvSpPr>
        <p:spPr>
          <a:xfrm>
            <a:off x="4655038" y="3513743"/>
            <a:ext cx="1331234" cy="8296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İnsan, akıl yürüterek düşünür.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10" name="Ok: Bükülü 9">
            <a:extLst>
              <a:ext uri="{FF2B5EF4-FFF2-40B4-BE49-F238E27FC236}">
                <a16:creationId xmlns:a16="http://schemas.microsoft.com/office/drawing/2014/main" id="{ADBCCD0E-F629-89B4-0AC2-14D4793C5690}"/>
              </a:ext>
            </a:extLst>
          </p:cNvPr>
          <p:cNvSpPr/>
          <p:nvPr/>
        </p:nvSpPr>
        <p:spPr>
          <a:xfrm>
            <a:off x="3964398" y="3778430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1" name="Ok: Bükülü 10">
            <a:extLst>
              <a:ext uri="{FF2B5EF4-FFF2-40B4-BE49-F238E27FC236}">
                <a16:creationId xmlns:a16="http://schemas.microsoft.com/office/drawing/2014/main" id="{FD547E7B-C561-511E-5D65-887669544C05}"/>
              </a:ext>
            </a:extLst>
          </p:cNvPr>
          <p:cNvSpPr/>
          <p:nvPr/>
        </p:nvSpPr>
        <p:spPr>
          <a:xfrm>
            <a:off x="5173488" y="2824146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3" name="CustomShape 2">
            <a:extLst>
              <a:ext uri="{FF2B5EF4-FFF2-40B4-BE49-F238E27FC236}">
                <a16:creationId xmlns:a16="http://schemas.microsoft.com/office/drawing/2014/main" id="{82ED73A8-43E3-8E7B-3D25-6DD05F985212}"/>
              </a:ext>
            </a:extLst>
          </p:cNvPr>
          <p:cNvSpPr/>
          <p:nvPr/>
        </p:nvSpPr>
        <p:spPr>
          <a:xfrm>
            <a:off x="9973690" y="746959"/>
            <a:ext cx="1939292" cy="34235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pc="-1" dirty="0">
                <a:solidFill>
                  <a:srgbClr val="002060"/>
                </a:solidFill>
                <a:latin typeface="Gabriola" panose="04040605051002020D02" pitchFamily="82" charset="0"/>
              </a:rPr>
              <a:t>Evet, var: Mantık</a:t>
            </a: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14" name="Ok: Bükülü 13">
            <a:extLst>
              <a:ext uri="{FF2B5EF4-FFF2-40B4-BE49-F238E27FC236}">
                <a16:creationId xmlns:a16="http://schemas.microsoft.com/office/drawing/2014/main" id="{1D356F79-F473-E890-4E2D-154002D754A0}"/>
              </a:ext>
            </a:extLst>
          </p:cNvPr>
          <p:cNvSpPr/>
          <p:nvPr/>
        </p:nvSpPr>
        <p:spPr>
          <a:xfrm>
            <a:off x="8178125" y="1431016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5" name="Ok: Bükülü 14">
            <a:extLst>
              <a:ext uri="{FF2B5EF4-FFF2-40B4-BE49-F238E27FC236}">
                <a16:creationId xmlns:a16="http://schemas.microsoft.com/office/drawing/2014/main" id="{BAC14335-060E-0B53-D870-273E6854743C}"/>
              </a:ext>
            </a:extLst>
          </p:cNvPr>
          <p:cNvSpPr/>
          <p:nvPr/>
        </p:nvSpPr>
        <p:spPr>
          <a:xfrm>
            <a:off x="9324676" y="707059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6" name="CustomShape 2">
            <a:extLst>
              <a:ext uri="{FF2B5EF4-FFF2-40B4-BE49-F238E27FC236}">
                <a16:creationId xmlns:a16="http://schemas.microsoft.com/office/drawing/2014/main" id="{6B43BBF3-30FA-21A9-F949-5E1C4565F310}"/>
              </a:ext>
            </a:extLst>
          </p:cNvPr>
          <p:cNvSpPr/>
          <p:nvPr/>
        </p:nvSpPr>
        <p:spPr>
          <a:xfrm>
            <a:off x="8777121" y="1357224"/>
            <a:ext cx="1744124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  <a:spcAft>
                <a:spcPts val="601"/>
              </a:spcAft>
            </a:pPr>
            <a:r>
              <a:rPr lang="tr-TR" sz="2400" b="1" spc="-1" dirty="0">
                <a:solidFill>
                  <a:srgbClr val="C00000"/>
                </a:solidFill>
                <a:latin typeface="Gabriola" panose="04040605051002020D02" pitchFamily="82" charset="0"/>
              </a:rPr>
              <a:t>Bunu inceleyen bir bilim var mı?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17" name="CustomShape 2">
            <a:extLst>
              <a:ext uri="{FF2B5EF4-FFF2-40B4-BE49-F238E27FC236}">
                <a16:creationId xmlns:a16="http://schemas.microsoft.com/office/drawing/2014/main" id="{5527B9FA-420F-60E1-571B-B757EDE19F4E}"/>
              </a:ext>
            </a:extLst>
          </p:cNvPr>
          <p:cNvSpPr/>
          <p:nvPr/>
        </p:nvSpPr>
        <p:spPr>
          <a:xfrm>
            <a:off x="5822502" y="2745142"/>
            <a:ext cx="2212026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Akıl yürütmek nedir?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18" name="CustomShape 2">
            <a:extLst>
              <a:ext uri="{FF2B5EF4-FFF2-40B4-BE49-F238E27FC236}">
                <a16:creationId xmlns:a16="http://schemas.microsoft.com/office/drawing/2014/main" id="{6339D00B-5A07-FA18-C86E-957B25E263F4}"/>
              </a:ext>
            </a:extLst>
          </p:cNvPr>
          <p:cNvSpPr/>
          <p:nvPr/>
        </p:nvSpPr>
        <p:spPr>
          <a:xfrm>
            <a:off x="7396619" y="2105904"/>
            <a:ext cx="2212026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Eldeki bilgiden yeni bilgiler üretmektir.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19" name="Ok: Bükülü 18">
            <a:extLst>
              <a:ext uri="{FF2B5EF4-FFF2-40B4-BE49-F238E27FC236}">
                <a16:creationId xmlns:a16="http://schemas.microsoft.com/office/drawing/2014/main" id="{7EF3F9F5-FD06-DC0C-3B3F-1303C7C4D81E}"/>
              </a:ext>
            </a:extLst>
          </p:cNvPr>
          <p:cNvSpPr/>
          <p:nvPr/>
        </p:nvSpPr>
        <p:spPr>
          <a:xfrm>
            <a:off x="6747605" y="2177276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 animBg="1"/>
      <p:bldP spid="7" grpId="0" animBg="1"/>
      <p:bldP spid="8" grpId="0"/>
      <p:bldP spid="9" grpId="0"/>
      <p:bldP spid="10" grpId="0" animBg="1"/>
      <p:bldP spid="11" grpId="0" animBg="1"/>
      <p:bldP spid="13" grpId="0"/>
      <p:bldP spid="14" grpId="0" animBg="1"/>
      <p:bldP spid="15" grpId="0" animBg="1"/>
      <p:bldP spid="16" grpId="0"/>
      <p:bldP spid="17" grpId="0"/>
      <p:bldP spid="18" grpId="0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81FF6-0FCF-3ACD-4560-DB924DF0B8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>
            <a:extLst>
              <a:ext uri="{FF2B5EF4-FFF2-40B4-BE49-F238E27FC236}">
                <a16:creationId xmlns:a16="http://schemas.microsoft.com/office/drawing/2014/main" id="{0CFED2D0-AF11-2716-BF7D-FA23F9F8923D}"/>
              </a:ext>
            </a:extLst>
          </p:cNvPr>
          <p:cNvSpPr txBox="1"/>
          <p:nvPr/>
        </p:nvSpPr>
        <p:spPr>
          <a:xfrm>
            <a:off x="4184987" y="38945"/>
            <a:ext cx="3985346" cy="4212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İ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ZLENECEK</a:t>
            </a:r>
            <a:r>
              <a:rPr lang="tr-TR" sz="4800" b="1" strike="noStrike" cap="all" spc="-1" dirty="0">
                <a:solidFill>
                  <a:srgbClr val="006600"/>
                </a:solidFill>
                <a:latin typeface="Gabriola"/>
              </a:rPr>
              <a:t> 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Y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OL</a:t>
            </a:r>
            <a:r>
              <a:rPr lang="tr-TR" sz="4800" b="1" strike="noStrike" cap="all" spc="-1" dirty="0">
                <a:solidFill>
                  <a:srgbClr val="006600"/>
                </a:solidFill>
                <a:latin typeface="Gabriola"/>
              </a:rPr>
              <a:t> 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-</a:t>
            </a:r>
            <a:r>
              <a:rPr lang="tr-TR" sz="4800" b="1" strike="noStrike" cap="all" spc="-1" dirty="0">
                <a:solidFill>
                  <a:srgbClr val="006600"/>
                </a:solidFill>
                <a:latin typeface="Gabriola"/>
              </a:rPr>
              <a:t> </a:t>
            </a:r>
            <a:r>
              <a:rPr lang="tr-TR" sz="4400" b="1" strike="noStrike" cap="all" spc="-1" dirty="0" err="1">
                <a:solidFill>
                  <a:srgbClr val="006600"/>
                </a:solidFill>
                <a:latin typeface="Gabriola"/>
              </a:rPr>
              <a:t>Iı</a:t>
            </a:r>
            <a:endParaRPr lang="tr-TR" sz="44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9" name="CustomShape 2">
            <a:extLst>
              <a:ext uri="{FF2B5EF4-FFF2-40B4-BE49-F238E27FC236}">
                <a16:creationId xmlns:a16="http://schemas.microsoft.com/office/drawing/2014/main" id="{6E583D60-954F-134E-78AB-98D0B901944C}"/>
              </a:ext>
            </a:extLst>
          </p:cNvPr>
          <p:cNvSpPr/>
          <p:nvPr/>
        </p:nvSpPr>
        <p:spPr>
          <a:xfrm>
            <a:off x="584200" y="226315"/>
            <a:ext cx="3269858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"İnsan, toplumsal olandır."</a:t>
            </a:r>
            <a:endParaRPr lang="tr-TR" sz="2400" b="0" strike="noStrike" spc="-1" dirty="0">
              <a:latin typeface="Gabriola" panose="04040605051002020D02" pitchFamily="82" charset="0"/>
            </a:endParaRPr>
          </a:p>
        </p:txBody>
      </p:sp>
      <p:sp>
        <p:nvSpPr>
          <p:cNvPr id="100" name="TextShape 3">
            <a:extLst>
              <a:ext uri="{FF2B5EF4-FFF2-40B4-BE49-F238E27FC236}">
                <a16:creationId xmlns:a16="http://schemas.microsoft.com/office/drawing/2014/main" id="{A945FE63-6350-CC22-3017-C1442EBD1E5B}"/>
              </a:ext>
            </a:extLst>
          </p:cNvPr>
          <p:cNvSpPr txBox="1"/>
          <p:nvPr/>
        </p:nvSpPr>
        <p:spPr>
          <a:xfrm>
            <a:off x="11311200" y="6385530"/>
            <a:ext cx="6397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B0B9B39F-C319-4170-8BBB-810B07B8C4B6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7</a:t>
            </a:fld>
            <a:endParaRPr lang="tr-TR" sz="1400" b="0" strike="noStrike" spc="-1">
              <a:latin typeface="Times New Roman"/>
            </a:endParaRPr>
          </a:p>
        </p:txBody>
      </p:sp>
      <p:sp>
        <p:nvSpPr>
          <p:cNvPr id="4" name="CustomShape 2">
            <a:extLst>
              <a:ext uri="{FF2B5EF4-FFF2-40B4-BE49-F238E27FC236}">
                <a16:creationId xmlns:a16="http://schemas.microsoft.com/office/drawing/2014/main" id="{3596875B-DC36-0C11-900D-347B7B8A86AC}"/>
              </a:ext>
            </a:extLst>
          </p:cNvPr>
          <p:cNvSpPr/>
          <p:nvPr/>
        </p:nvSpPr>
        <p:spPr>
          <a:xfrm>
            <a:off x="-17764" y="775015"/>
            <a:ext cx="601964" cy="337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tr-TR" sz="1600" b="1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Platon</a:t>
            </a:r>
            <a:endParaRPr lang="tr-TR" sz="1600" b="0" strike="noStrike" spc="-1" dirty="0">
              <a:latin typeface="Gabriola" panose="04040605051002020D02" pitchFamily="82" charset="0"/>
            </a:endParaRPr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EB2E8B78-D739-874E-29FD-344D34B8E8AD}"/>
              </a:ext>
            </a:extLst>
          </p:cNvPr>
          <p:cNvSpPr/>
          <p:nvPr/>
        </p:nvSpPr>
        <p:spPr>
          <a:xfrm>
            <a:off x="2116823" y="5321285"/>
            <a:ext cx="2490594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İki yolu vardır: genelden özele ve özelden genele.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6" name="Ok: Bükülü 5">
            <a:extLst>
              <a:ext uri="{FF2B5EF4-FFF2-40B4-BE49-F238E27FC236}">
                <a16:creationId xmlns:a16="http://schemas.microsoft.com/office/drawing/2014/main" id="{525062BE-357F-7609-733B-617D0286379B}"/>
              </a:ext>
            </a:extLst>
          </p:cNvPr>
          <p:cNvSpPr/>
          <p:nvPr/>
        </p:nvSpPr>
        <p:spPr>
          <a:xfrm>
            <a:off x="1467809" y="5411926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7" name="Ok: Bükülü 6">
            <a:extLst>
              <a:ext uri="{FF2B5EF4-FFF2-40B4-BE49-F238E27FC236}">
                <a16:creationId xmlns:a16="http://schemas.microsoft.com/office/drawing/2014/main" id="{48A73ED8-A463-1DA5-5FF2-46B0B840B59A}"/>
              </a:ext>
            </a:extLst>
          </p:cNvPr>
          <p:cNvSpPr/>
          <p:nvPr/>
        </p:nvSpPr>
        <p:spPr>
          <a:xfrm>
            <a:off x="3002825" y="4706817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8" name="CustomShape 2">
            <a:extLst>
              <a:ext uri="{FF2B5EF4-FFF2-40B4-BE49-F238E27FC236}">
                <a16:creationId xmlns:a16="http://schemas.microsoft.com/office/drawing/2014/main" id="{E6F8BAAA-2120-76F6-5810-6EA461EDB8AD}"/>
              </a:ext>
            </a:extLst>
          </p:cNvPr>
          <p:cNvSpPr/>
          <p:nvPr/>
        </p:nvSpPr>
        <p:spPr>
          <a:xfrm>
            <a:off x="3651839" y="4663150"/>
            <a:ext cx="2212026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  <a:spcAft>
                <a:spcPts val="601"/>
              </a:spcAft>
            </a:pPr>
            <a:r>
              <a:rPr lang="tr-TR" sz="2400" b="1" spc="-1" dirty="0">
                <a:solidFill>
                  <a:srgbClr val="C00000"/>
                </a:solidFill>
                <a:latin typeface="Gabriola" panose="04040605051002020D02" pitchFamily="82" charset="0"/>
              </a:rPr>
              <a:t>Dolayısıyla iki ayrı mantık mı var</a:t>
            </a: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9" name="CustomShape 2">
            <a:extLst>
              <a:ext uri="{FF2B5EF4-FFF2-40B4-BE49-F238E27FC236}">
                <a16:creationId xmlns:a16="http://schemas.microsoft.com/office/drawing/2014/main" id="{C6A8D44C-B1F3-BD81-C1FA-778A2F8F1834}"/>
              </a:ext>
            </a:extLst>
          </p:cNvPr>
          <p:cNvSpPr/>
          <p:nvPr/>
        </p:nvSpPr>
        <p:spPr>
          <a:xfrm>
            <a:off x="4856578" y="3885537"/>
            <a:ext cx="3088439" cy="8296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Evet, birincisini tümdengelimli mantık incelerken; ikincisini tümevarımlı mantık inceler.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10" name="Ok: Bükülü 9">
            <a:extLst>
              <a:ext uri="{FF2B5EF4-FFF2-40B4-BE49-F238E27FC236}">
                <a16:creationId xmlns:a16="http://schemas.microsoft.com/office/drawing/2014/main" id="{212EF14D-30EE-E430-BC3B-3C75B15D0D88}"/>
              </a:ext>
            </a:extLst>
          </p:cNvPr>
          <p:cNvSpPr/>
          <p:nvPr/>
        </p:nvSpPr>
        <p:spPr>
          <a:xfrm>
            <a:off x="4184987" y="4017411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1" name="Ok: Bükülü 10">
            <a:extLst>
              <a:ext uri="{FF2B5EF4-FFF2-40B4-BE49-F238E27FC236}">
                <a16:creationId xmlns:a16="http://schemas.microsoft.com/office/drawing/2014/main" id="{926FF706-031E-9DF1-D69D-353373F0C928}"/>
              </a:ext>
            </a:extLst>
          </p:cNvPr>
          <p:cNvSpPr/>
          <p:nvPr/>
        </p:nvSpPr>
        <p:spPr>
          <a:xfrm>
            <a:off x="5562563" y="3193112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2" name="CustomShape 2">
            <a:extLst>
              <a:ext uri="{FF2B5EF4-FFF2-40B4-BE49-F238E27FC236}">
                <a16:creationId xmlns:a16="http://schemas.microsoft.com/office/drawing/2014/main" id="{32D79E5D-6405-EB18-4E34-425CB97E30A7}"/>
              </a:ext>
            </a:extLst>
          </p:cNvPr>
          <p:cNvSpPr/>
          <p:nvPr/>
        </p:nvSpPr>
        <p:spPr>
          <a:xfrm>
            <a:off x="6211577" y="3181842"/>
            <a:ext cx="2392936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Bu durumda yapay zekâ da mı ikiye ayrılır?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13" name="CustomShape 2">
            <a:extLst>
              <a:ext uri="{FF2B5EF4-FFF2-40B4-BE49-F238E27FC236}">
                <a16:creationId xmlns:a16="http://schemas.microsoft.com/office/drawing/2014/main" id="{25E09838-BDF8-F1B5-01BC-4E596440DD01}"/>
              </a:ext>
            </a:extLst>
          </p:cNvPr>
          <p:cNvSpPr/>
          <p:nvPr/>
        </p:nvSpPr>
        <p:spPr>
          <a:xfrm>
            <a:off x="7561191" y="2183289"/>
            <a:ext cx="3118091" cy="10733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Evet, tümdengelimi mantığa dayanana sembolik  yapay zekâ; tümevarımlıya dayanana ise istatiksel yapay zekâ denir.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14" name="Ok: Bükülü 13">
            <a:extLst>
              <a:ext uri="{FF2B5EF4-FFF2-40B4-BE49-F238E27FC236}">
                <a16:creationId xmlns:a16="http://schemas.microsoft.com/office/drawing/2014/main" id="{725C1DB0-A594-B595-D0DD-375021BC318F}"/>
              </a:ext>
            </a:extLst>
          </p:cNvPr>
          <p:cNvSpPr/>
          <p:nvPr/>
        </p:nvSpPr>
        <p:spPr>
          <a:xfrm>
            <a:off x="6912177" y="2496141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5" name="Ok: Bükülü 14">
            <a:extLst>
              <a:ext uri="{FF2B5EF4-FFF2-40B4-BE49-F238E27FC236}">
                <a16:creationId xmlns:a16="http://schemas.microsoft.com/office/drawing/2014/main" id="{EF0D4B2A-34EE-8967-3310-60D84B3A8FB0}"/>
              </a:ext>
            </a:extLst>
          </p:cNvPr>
          <p:cNvSpPr/>
          <p:nvPr/>
        </p:nvSpPr>
        <p:spPr>
          <a:xfrm>
            <a:off x="8302584" y="1532364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6" name="CustomShape 2">
            <a:extLst>
              <a:ext uri="{FF2B5EF4-FFF2-40B4-BE49-F238E27FC236}">
                <a16:creationId xmlns:a16="http://schemas.microsoft.com/office/drawing/2014/main" id="{7A16F017-9154-4F67-69B8-DA826D13AA5D}"/>
              </a:ext>
            </a:extLst>
          </p:cNvPr>
          <p:cNvSpPr/>
          <p:nvPr/>
        </p:nvSpPr>
        <p:spPr>
          <a:xfrm>
            <a:off x="649014" y="6134195"/>
            <a:ext cx="2501109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Bilgiden bilgi üretmenin kaç yolu vardır?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17" name="CustomShape 2">
            <a:extLst>
              <a:ext uri="{FF2B5EF4-FFF2-40B4-BE49-F238E27FC236}">
                <a16:creationId xmlns:a16="http://schemas.microsoft.com/office/drawing/2014/main" id="{7510DA4D-7E5D-A704-E31C-D7A64E106122}"/>
              </a:ext>
            </a:extLst>
          </p:cNvPr>
          <p:cNvSpPr/>
          <p:nvPr/>
        </p:nvSpPr>
        <p:spPr>
          <a:xfrm>
            <a:off x="8951598" y="1427513"/>
            <a:ext cx="2392936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Bu derste her ikisini de inceleyecek miyiz?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18" name="CustomShape 2">
            <a:extLst>
              <a:ext uri="{FF2B5EF4-FFF2-40B4-BE49-F238E27FC236}">
                <a16:creationId xmlns:a16="http://schemas.microsoft.com/office/drawing/2014/main" id="{505C1EC8-0F1C-C0B7-0F6E-1D58B9312B3B}"/>
              </a:ext>
            </a:extLst>
          </p:cNvPr>
          <p:cNvSpPr/>
          <p:nvPr/>
        </p:nvSpPr>
        <p:spPr>
          <a:xfrm>
            <a:off x="10256796" y="344537"/>
            <a:ext cx="2235990" cy="107332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Hayır, buna zamanımız yetmez. Yalnızca, birincisine bakacağız.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19" name="Ok: Bükülü 18">
            <a:extLst>
              <a:ext uri="{FF2B5EF4-FFF2-40B4-BE49-F238E27FC236}">
                <a16:creationId xmlns:a16="http://schemas.microsoft.com/office/drawing/2014/main" id="{2D057338-9592-815E-4B15-3FB2C0BE3790}"/>
              </a:ext>
            </a:extLst>
          </p:cNvPr>
          <p:cNvSpPr/>
          <p:nvPr/>
        </p:nvSpPr>
        <p:spPr>
          <a:xfrm>
            <a:off x="9607782" y="762975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23" name="Ok: Bükülü 22">
            <a:extLst>
              <a:ext uri="{FF2B5EF4-FFF2-40B4-BE49-F238E27FC236}">
                <a16:creationId xmlns:a16="http://schemas.microsoft.com/office/drawing/2014/main" id="{B90E97BB-45D5-0B08-5125-44A1F1038F05}"/>
              </a:ext>
            </a:extLst>
          </p:cNvPr>
          <p:cNvSpPr/>
          <p:nvPr/>
        </p:nvSpPr>
        <p:spPr>
          <a:xfrm>
            <a:off x="0" y="6222684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2" name="AutoShape 2" descr="Platon - Vikipedi">
            <a:extLst>
              <a:ext uri="{FF2B5EF4-FFF2-40B4-BE49-F238E27FC236}">
                <a16:creationId xmlns:a16="http://schemas.microsoft.com/office/drawing/2014/main" id="{5F0A165E-2E73-F584-C1FC-4F0C442370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pic>
        <p:nvPicPr>
          <p:cNvPr id="21" name="Resim 20">
            <a:extLst>
              <a:ext uri="{FF2B5EF4-FFF2-40B4-BE49-F238E27FC236}">
                <a16:creationId xmlns:a16="http://schemas.microsoft.com/office/drawing/2014/main" id="{D1BE5490-56EB-8B13-7271-59E7631BA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7764" y="0"/>
            <a:ext cx="565324" cy="84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20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/>
      <p:bldP spid="9" grpId="0"/>
      <p:bldP spid="10" grpId="0" animBg="1"/>
      <p:bldP spid="11" grpId="0" animBg="1"/>
      <p:bldP spid="12" grpId="0"/>
      <p:bldP spid="13" grpId="0"/>
      <p:bldP spid="14" grpId="0" animBg="1"/>
      <p:bldP spid="15" grpId="0" animBg="1"/>
      <p:bldP spid="16" grpId="0"/>
      <p:bldP spid="17" grpId="0"/>
      <p:bldP spid="18" grpId="0"/>
      <p:bldP spid="19" grpId="0" animBg="1"/>
      <p:bldP spid="2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284881-F40C-A2C5-9FBA-FF152E563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2">
            <a:extLst>
              <a:ext uri="{FF2B5EF4-FFF2-40B4-BE49-F238E27FC236}">
                <a16:creationId xmlns:a16="http://schemas.microsoft.com/office/drawing/2014/main" id="{1F5DF0CD-B71B-A676-69E5-444600EFB302}"/>
              </a:ext>
            </a:extLst>
          </p:cNvPr>
          <p:cNvSpPr/>
          <p:nvPr/>
        </p:nvSpPr>
        <p:spPr>
          <a:xfrm>
            <a:off x="649014" y="147915"/>
            <a:ext cx="3269858" cy="46021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"İnsan, siyaset yapandır."</a:t>
            </a:r>
            <a:endParaRPr lang="tr-TR" sz="2400" b="0" strike="noStrike" spc="-1" dirty="0">
              <a:latin typeface="Gabriola" panose="04040605051002020D02" pitchFamily="82" charset="0"/>
            </a:endParaRPr>
          </a:p>
        </p:txBody>
      </p:sp>
      <p:sp>
        <p:nvSpPr>
          <p:cNvPr id="100" name="TextShape 3">
            <a:extLst>
              <a:ext uri="{FF2B5EF4-FFF2-40B4-BE49-F238E27FC236}">
                <a16:creationId xmlns:a16="http://schemas.microsoft.com/office/drawing/2014/main" id="{9315054E-C11B-A31E-ECDC-9623CB1CCA9C}"/>
              </a:ext>
            </a:extLst>
          </p:cNvPr>
          <p:cNvSpPr txBox="1"/>
          <p:nvPr/>
        </p:nvSpPr>
        <p:spPr>
          <a:xfrm>
            <a:off x="11311200" y="6283930"/>
            <a:ext cx="6397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B0B9B39F-C319-4170-8BBB-810B07B8C4B6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8</a:t>
            </a:fld>
            <a:endParaRPr lang="tr-TR" sz="1400" b="0" strike="noStrike" spc="-1">
              <a:latin typeface="Times New Roman"/>
            </a:endParaRPr>
          </a:p>
        </p:txBody>
      </p:sp>
      <p:sp>
        <p:nvSpPr>
          <p:cNvPr id="4" name="CustomShape 2">
            <a:extLst>
              <a:ext uri="{FF2B5EF4-FFF2-40B4-BE49-F238E27FC236}">
                <a16:creationId xmlns:a16="http://schemas.microsoft.com/office/drawing/2014/main" id="{1CCAD14D-305F-8B1C-62C6-785CBEBACE9A}"/>
              </a:ext>
            </a:extLst>
          </p:cNvPr>
          <p:cNvSpPr/>
          <p:nvPr/>
        </p:nvSpPr>
        <p:spPr>
          <a:xfrm>
            <a:off x="-22905" y="798281"/>
            <a:ext cx="826030" cy="3371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spcAft>
                <a:spcPts val="601"/>
              </a:spcAft>
            </a:pPr>
            <a:r>
              <a:rPr lang="tr-TR" sz="1600" b="1" strike="noStrike" spc="-1" dirty="0">
                <a:solidFill>
                  <a:srgbClr val="000000"/>
                </a:solidFill>
                <a:latin typeface="Gabriola" panose="04040605051002020D02" pitchFamily="82" charset="0"/>
              </a:rPr>
              <a:t>Aristoteles</a:t>
            </a:r>
            <a:endParaRPr lang="tr-TR" sz="1600" b="0" strike="noStrike" spc="-1" dirty="0">
              <a:latin typeface="Gabriola" panose="04040605051002020D02" pitchFamily="82" charset="0"/>
            </a:endParaRPr>
          </a:p>
        </p:txBody>
      </p:sp>
      <p:sp>
        <p:nvSpPr>
          <p:cNvPr id="5" name="CustomShape 2">
            <a:extLst>
              <a:ext uri="{FF2B5EF4-FFF2-40B4-BE49-F238E27FC236}">
                <a16:creationId xmlns:a16="http://schemas.microsoft.com/office/drawing/2014/main" id="{3DE5B88D-D63F-868F-FF47-09F189EFFDEC}"/>
              </a:ext>
            </a:extLst>
          </p:cNvPr>
          <p:cNvSpPr/>
          <p:nvPr/>
        </p:nvSpPr>
        <p:spPr>
          <a:xfrm>
            <a:off x="2165997" y="5339558"/>
            <a:ext cx="3184935" cy="8296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pc="-1" dirty="0">
                <a:solidFill>
                  <a:srgbClr val="002060"/>
                </a:solidFill>
                <a:latin typeface="Gabriola" panose="04040605051002020D02" pitchFamily="82" charset="0"/>
              </a:rPr>
              <a:t>İstatiksel yapay </a:t>
            </a: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zekânın bir diğer adı makine öğrenmesidir</a:t>
            </a:r>
            <a:r>
              <a:rPr lang="tr-TR" sz="2400" b="1" spc="-1" dirty="0">
                <a:solidFill>
                  <a:srgbClr val="002060"/>
                </a:solidFill>
                <a:latin typeface="Gabriola" panose="04040605051002020D02" pitchFamily="82" charset="0"/>
              </a:rPr>
              <a:t> ve bunun için ayrı bir ders var.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6" name="Ok: Bükülü 5">
            <a:extLst>
              <a:ext uri="{FF2B5EF4-FFF2-40B4-BE49-F238E27FC236}">
                <a16:creationId xmlns:a16="http://schemas.microsoft.com/office/drawing/2014/main" id="{863E41A1-78B3-1203-096D-144E083F6810}"/>
              </a:ext>
            </a:extLst>
          </p:cNvPr>
          <p:cNvSpPr/>
          <p:nvPr/>
        </p:nvSpPr>
        <p:spPr>
          <a:xfrm>
            <a:off x="1586344" y="5409226"/>
            <a:ext cx="469755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7" name="Ok: Bükülü 6">
            <a:extLst>
              <a:ext uri="{FF2B5EF4-FFF2-40B4-BE49-F238E27FC236}">
                <a16:creationId xmlns:a16="http://schemas.microsoft.com/office/drawing/2014/main" id="{57390356-16C7-B7B5-E083-79D898E39858}"/>
              </a:ext>
            </a:extLst>
          </p:cNvPr>
          <p:cNvSpPr/>
          <p:nvPr/>
        </p:nvSpPr>
        <p:spPr>
          <a:xfrm>
            <a:off x="3121360" y="4658961"/>
            <a:ext cx="469755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8" name="CustomShape 2">
            <a:extLst>
              <a:ext uri="{FF2B5EF4-FFF2-40B4-BE49-F238E27FC236}">
                <a16:creationId xmlns:a16="http://schemas.microsoft.com/office/drawing/2014/main" id="{957920E6-010C-6895-04E4-F8AE0965E725}"/>
              </a:ext>
            </a:extLst>
          </p:cNvPr>
          <p:cNvSpPr/>
          <p:nvPr/>
        </p:nvSpPr>
        <p:spPr>
          <a:xfrm>
            <a:off x="3696944" y="4650386"/>
            <a:ext cx="2380479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  <a:spcAft>
                <a:spcPts val="601"/>
              </a:spcAft>
            </a:pPr>
            <a:r>
              <a:rPr lang="tr-TR" sz="2400" b="1" spc="-1" dirty="0">
                <a:solidFill>
                  <a:srgbClr val="C00000"/>
                </a:solidFill>
                <a:latin typeface="Gabriola" panose="04040605051002020D02" pitchFamily="82" charset="0"/>
              </a:rPr>
              <a:t>Sembolik </a:t>
            </a: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yapay zekâda ne göreceğiz?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9" name="CustomShape 2">
            <a:extLst>
              <a:ext uri="{FF2B5EF4-FFF2-40B4-BE49-F238E27FC236}">
                <a16:creationId xmlns:a16="http://schemas.microsoft.com/office/drawing/2014/main" id="{D67D7E07-DEB3-8A6C-0C96-3445461BB587}"/>
              </a:ext>
            </a:extLst>
          </p:cNvPr>
          <p:cNvSpPr/>
          <p:nvPr/>
        </p:nvSpPr>
        <p:spPr>
          <a:xfrm>
            <a:off x="4813639" y="3868188"/>
            <a:ext cx="2788820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pc="-1" dirty="0">
                <a:solidFill>
                  <a:srgbClr val="002060"/>
                </a:solidFill>
                <a:latin typeface="Gabriola" panose="04040605051002020D02" pitchFamily="82" charset="0"/>
              </a:rPr>
              <a:t>Bir YZ programlama dili olan </a:t>
            </a:r>
            <a:r>
              <a:rPr lang="tr-TR" sz="2400" b="1" spc="-1" dirty="0" err="1">
                <a:solidFill>
                  <a:srgbClr val="002060"/>
                </a:solidFill>
                <a:latin typeface="Gabriola" panose="04040605051002020D02" pitchFamily="82" charset="0"/>
              </a:rPr>
              <a:t>Prolog’u</a:t>
            </a:r>
            <a:r>
              <a:rPr lang="tr-TR" sz="2400" b="1" spc="-1" dirty="0">
                <a:solidFill>
                  <a:srgbClr val="002060"/>
                </a:solidFill>
                <a:latin typeface="Gabriola" panose="04040605051002020D02" pitchFamily="82" charset="0"/>
              </a:rPr>
              <a:t> öğreneceğiz.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10" name="Ok: Bükülü 9">
            <a:extLst>
              <a:ext uri="{FF2B5EF4-FFF2-40B4-BE49-F238E27FC236}">
                <a16:creationId xmlns:a16="http://schemas.microsoft.com/office/drawing/2014/main" id="{F2F8A476-D9EC-6CD9-EFB5-0EF1CC2BE2AA}"/>
              </a:ext>
            </a:extLst>
          </p:cNvPr>
          <p:cNvSpPr/>
          <p:nvPr/>
        </p:nvSpPr>
        <p:spPr>
          <a:xfrm>
            <a:off x="4303522" y="3969555"/>
            <a:ext cx="469755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1" name="Ok: Bükülü 10">
            <a:extLst>
              <a:ext uri="{FF2B5EF4-FFF2-40B4-BE49-F238E27FC236}">
                <a16:creationId xmlns:a16="http://schemas.microsoft.com/office/drawing/2014/main" id="{E93FF6A1-33BE-0C47-F3D9-58314FE0827A}"/>
              </a:ext>
            </a:extLst>
          </p:cNvPr>
          <p:cNvSpPr/>
          <p:nvPr/>
        </p:nvSpPr>
        <p:spPr>
          <a:xfrm>
            <a:off x="5681098" y="3187591"/>
            <a:ext cx="469755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2" name="CustomShape 2">
            <a:extLst>
              <a:ext uri="{FF2B5EF4-FFF2-40B4-BE49-F238E27FC236}">
                <a16:creationId xmlns:a16="http://schemas.microsoft.com/office/drawing/2014/main" id="{8E121785-7818-66D2-854C-66AF92A3F31E}"/>
              </a:ext>
            </a:extLst>
          </p:cNvPr>
          <p:cNvSpPr/>
          <p:nvPr/>
        </p:nvSpPr>
        <p:spPr>
          <a:xfrm>
            <a:off x="6164711" y="3135993"/>
            <a:ext cx="2098756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‘Prolog’ kelimesi bir kısaltma mıdır?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13" name="CustomShape 2">
            <a:extLst>
              <a:ext uri="{FF2B5EF4-FFF2-40B4-BE49-F238E27FC236}">
                <a16:creationId xmlns:a16="http://schemas.microsoft.com/office/drawing/2014/main" id="{70123521-D5F2-528D-844D-C95C4A55E169}"/>
              </a:ext>
            </a:extLst>
          </p:cNvPr>
          <p:cNvSpPr/>
          <p:nvPr/>
        </p:nvSpPr>
        <p:spPr>
          <a:xfrm>
            <a:off x="7607008" y="2186998"/>
            <a:ext cx="3276140" cy="8296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Evet, mantık programlama anlamına gelen ‘</a:t>
            </a:r>
            <a:r>
              <a:rPr lang="tr-TR" sz="2400" b="1" strike="noStrike" spc="-1" dirty="0" err="1">
                <a:solidFill>
                  <a:srgbClr val="002060"/>
                </a:solidFill>
                <a:latin typeface="Gabriola" panose="04040605051002020D02" pitchFamily="82" charset="0"/>
              </a:rPr>
              <a:t>PROgrammation</a:t>
            </a: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 en </a:t>
            </a:r>
            <a:r>
              <a:rPr lang="tr-TR" sz="2400" b="1" strike="noStrike" spc="-1" dirty="0" err="1">
                <a:solidFill>
                  <a:srgbClr val="002060"/>
                </a:solidFill>
                <a:latin typeface="Gabriola" panose="04040605051002020D02" pitchFamily="82" charset="0"/>
              </a:rPr>
              <a:t>LOGique’in</a:t>
            </a: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 kısaltmasıdır.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14" name="Ok: Bükülü 13">
            <a:extLst>
              <a:ext uri="{FF2B5EF4-FFF2-40B4-BE49-F238E27FC236}">
                <a16:creationId xmlns:a16="http://schemas.microsoft.com/office/drawing/2014/main" id="{71FF7948-F82E-0A4D-655F-87FD8D57436E}"/>
              </a:ext>
            </a:extLst>
          </p:cNvPr>
          <p:cNvSpPr/>
          <p:nvPr/>
        </p:nvSpPr>
        <p:spPr>
          <a:xfrm>
            <a:off x="7030712" y="2448285"/>
            <a:ext cx="469755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5" name="Ok: Bükülü 14">
            <a:extLst>
              <a:ext uri="{FF2B5EF4-FFF2-40B4-BE49-F238E27FC236}">
                <a16:creationId xmlns:a16="http://schemas.microsoft.com/office/drawing/2014/main" id="{922EC774-74CE-A380-3E35-D258BD27F2BD}"/>
              </a:ext>
            </a:extLst>
          </p:cNvPr>
          <p:cNvSpPr/>
          <p:nvPr/>
        </p:nvSpPr>
        <p:spPr>
          <a:xfrm>
            <a:off x="8421119" y="1471440"/>
            <a:ext cx="469755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16" name="CustomShape 2">
            <a:extLst>
              <a:ext uri="{FF2B5EF4-FFF2-40B4-BE49-F238E27FC236}">
                <a16:creationId xmlns:a16="http://schemas.microsoft.com/office/drawing/2014/main" id="{C1421D9B-BC70-C9CC-5F81-7EFA874BCE24}"/>
              </a:ext>
            </a:extLst>
          </p:cNvPr>
          <p:cNvSpPr/>
          <p:nvPr/>
        </p:nvSpPr>
        <p:spPr>
          <a:xfrm>
            <a:off x="674691" y="6168847"/>
            <a:ext cx="2380478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  <a:spcAft>
                <a:spcPts val="601"/>
              </a:spcAft>
            </a:pPr>
            <a:r>
              <a:rPr lang="tr-TR" sz="2400" b="1" spc="-1" dirty="0">
                <a:solidFill>
                  <a:srgbClr val="FF0000"/>
                </a:solidFill>
                <a:latin typeface="Gabriola" panose="04040605051002020D02" pitchFamily="82" charset="0"/>
              </a:rPr>
              <a:t>İstatiksel </a:t>
            </a:r>
            <a:r>
              <a:rPr lang="tr-TR" sz="2400" b="1" strike="noStrike" spc="-1" dirty="0">
                <a:solidFill>
                  <a:srgbClr val="FF0000"/>
                </a:solidFill>
                <a:latin typeface="Gabriola" panose="04040605051002020D02" pitchFamily="82" charset="0"/>
              </a:rPr>
              <a:t>yapay zekâyı çalışamayacak mıyız?</a:t>
            </a:r>
            <a:endParaRPr lang="tr-TR" sz="2400" b="0" strike="noStrike" spc="-1" dirty="0">
              <a:solidFill>
                <a:srgbClr val="FF0000"/>
              </a:solidFill>
              <a:latin typeface="Gabriola" panose="04040605051002020D02" pitchFamily="82" charset="0"/>
            </a:endParaRPr>
          </a:p>
        </p:txBody>
      </p:sp>
      <p:sp>
        <p:nvSpPr>
          <p:cNvPr id="17" name="CustomShape 2">
            <a:extLst>
              <a:ext uri="{FF2B5EF4-FFF2-40B4-BE49-F238E27FC236}">
                <a16:creationId xmlns:a16="http://schemas.microsoft.com/office/drawing/2014/main" id="{7E0B9DC6-E997-C0B2-29DD-B52E812DA6DE}"/>
              </a:ext>
            </a:extLst>
          </p:cNvPr>
          <p:cNvSpPr/>
          <p:nvPr/>
        </p:nvSpPr>
        <p:spPr>
          <a:xfrm>
            <a:off x="8966399" y="1346747"/>
            <a:ext cx="2241067" cy="8296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  <a:spcAft>
                <a:spcPts val="601"/>
              </a:spcAft>
            </a:pPr>
            <a:r>
              <a:rPr lang="tr-TR" sz="2400" b="1" strike="noStrike" spc="-1" dirty="0">
                <a:solidFill>
                  <a:srgbClr val="C00000"/>
                </a:solidFill>
                <a:latin typeface="Gabriola" panose="04040605051002020D02" pitchFamily="82" charset="0"/>
              </a:rPr>
              <a:t>Prolog öğrenmek için, önceden bilinmesi gereken nedir?</a:t>
            </a:r>
            <a:endParaRPr lang="tr-TR" sz="2400" b="0" strike="noStrike" spc="-1" dirty="0">
              <a:solidFill>
                <a:srgbClr val="C00000"/>
              </a:solidFill>
              <a:latin typeface="Gabriola" panose="04040605051002020D02" pitchFamily="82" charset="0"/>
            </a:endParaRPr>
          </a:p>
        </p:txBody>
      </p:sp>
      <p:sp>
        <p:nvSpPr>
          <p:cNvPr id="18" name="CustomShape 2">
            <a:extLst>
              <a:ext uri="{FF2B5EF4-FFF2-40B4-BE49-F238E27FC236}">
                <a16:creationId xmlns:a16="http://schemas.microsoft.com/office/drawing/2014/main" id="{E8A5172A-FD3E-F90A-B96B-9683E8059D6D}"/>
              </a:ext>
            </a:extLst>
          </p:cNvPr>
          <p:cNvSpPr/>
          <p:nvPr/>
        </p:nvSpPr>
        <p:spPr>
          <a:xfrm>
            <a:off x="10341465" y="553915"/>
            <a:ext cx="1732002" cy="5860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ts val="1880"/>
              </a:lnSpc>
            </a:pPr>
            <a:r>
              <a:rPr lang="tr-TR" sz="2400" b="1" strike="noStrike" spc="-1" dirty="0">
                <a:solidFill>
                  <a:srgbClr val="002060"/>
                </a:solidFill>
                <a:latin typeface="Gabriola" panose="04040605051002020D02" pitchFamily="82" charset="0"/>
              </a:rPr>
              <a:t>Önermeler ve yüklem mantığı.</a:t>
            </a:r>
            <a:endParaRPr lang="tr-TR" sz="2400" b="0" strike="noStrike" spc="-1" dirty="0">
              <a:solidFill>
                <a:srgbClr val="002060"/>
              </a:solidFill>
              <a:latin typeface="Gabriola" panose="04040605051002020D02" pitchFamily="82" charset="0"/>
            </a:endParaRPr>
          </a:p>
        </p:txBody>
      </p:sp>
      <p:sp>
        <p:nvSpPr>
          <p:cNvPr id="19" name="Ok: Bükülü 18">
            <a:extLst>
              <a:ext uri="{FF2B5EF4-FFF2-40B4-BE49-F238E27FC236}">
                <a16:creationId xmlns:a16="http://schemas.microsoft.com/office/drawing/2014/main" id="{5C73976F-9734-AEBD-6ABC-5BB0DBF2B86D}"/>
              </a:ext>
            </a:extLst>
          </p:cNvPr>
          <p:cNvSpPr/>
          <p:nvPr/>
        </p:nvSpPr>
        <p:spPr>
          <a:xfrm>
            <a:off x="9726317" y="715119"/>
            <a:ext cx="469755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sp>
        <p:nvSpPr>
          <p:cNvPr id="24" name="Ok: Bükülü 23">
            <a:extLst>
              <a:ext uri="{FF2B5EF4-FFF2-40B4-BE49-F238E27FC236}">
                <a16:creationId xmlns:a16="http://schemas.microsoft.com/office/drawing/2014/main" id="{336BDBAD-2472-F2C4-F2A4-8C862A6B0DBB}"/>
              </a:ext>
            </a:extLst>
          </p:cNvPr>
          <p:cNvSpPr/>
          <p:nvPr/>
        </p:nvSpPr>
        <p:spPr>
          <a:xfrm>
            <a:off x="0" y="6222684"/>
            <a:ext cx="649014" cy="631628"/>
          </a:xfrm>
          <a:prstGeom prst="bentArrow">
            <a:avLst>
              <a:gd name="adj1" fmla="val 25000"/>
              <a:gd name="adj2" fmla="val 28861"/>
              <a:gd name="adj3" fmla="val 25000"/>
              <a:gd name="adj4" fmla="val 43750"/>
            </a:avLst>
          </a:prstGeom>
          <a:solidFill>
            <a:schemeClr val="tx2"/>
          </a:solidFill>
          <a:ln w="254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 dirty="0">
              <a:solidFill>
                <a:schemeClr val="tx1"/>
              </a:solidFill>
            </a:endParaRPr>
          </a:p>
        </p:txBody>
      </p:sp>
      <p:pic>
        <p:nvPicPr>
          <p:cNvPr id="2050" name="Picture 2" descr="Aristoteles - Vikipedi">
            <a:extLst>
              <a:ext uri="{FF2B5EF4-FFF2-40B4-BE49-F238E27FC236}">
                <a16:creationId xmlns:a16="http://schemas.microsoft.com/office/drawing/2014/main" id="{5948CC7B-4BB8-ED6F-E36F-5A1AB27EB5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3" y="94"/>
            <a:ext cx="663452" cy="88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Shape 1">
            <a:extLst>
              <a:ext uri="{FF2B5EF4-FFF2-40B4-BE49-F238E27FC236}">
                <a16:creationId xmlns:a16="http://schemas.microsoft.com/office/drawing/2014/main" id="{48D1836F-D8B7-B37B-53D1-1BF9AD5147C8}"/>
              </a:ext>
            </a:extLst>
          </p:cNvPr>
          <p:cNvSpPr txBox="1"/>
          <p:nvPr/>
        </p:nvSpPr>
        <p:spPr>
          <a:xfrm>
            <a:off x="4184987" y="38945"/>
            <a:ext cx="3985346" cy="42120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İ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ZLENECEK</a:t>
            </a:r>
            <a:r>
              <a:rPr lang="tr-TR" sz="4800" b="1" strike="noStrike" cap="all" spc="-1" dirty="0">
                <a:solidFill>
                  <a:srgbClr val="006600"/>
                </a:solidFill>
                <a:latin typeface="Gabriola"/>
              </a:rPr>
              <a:t> 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Y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OL</a:t>
            </a:r>
            <a:r>
              <a:rPr lang="tr-TR" sz="4800" b="1" strike="noStrike" cap="all" spc="-1" dirty="0">
                <a:solidFill>
                  <a:srgbClr val="006600"/>
                </a:solidFill>
                <a:latin typeface="Gabriola"/>
              </a:rPr>
              <a:t> 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-</a:t>
            </a:r>
            <a:r>
              <a:rPr lang="tr-TR" sz="4800" b="1" strike="noStrike" cap="all" spc="-1" dirty="0">
                <a:solidFill>
                  <a:srgbClr val="006600"/>
                </a:solidFill>
                <a:latin typeface="Gabriola"/>
              </a:rPr>
              <a:t> </a:t>
            </a:r>
            <a:r>
              <a:rPr lang="tr-TR" sz="4400" b="1" strike="noStrike" cap="all" spc="-1" dirty="0" err="1">
                <a:solidFill>
                  <a:srgbClr val="006600"/>
                </a:solidFill>
                <a:latin typeface="Gabriola"/>
              </a:rPr>
              <a:t>Iıı</a:t>
            </a:r>
            <a:endParaRPr lang="tr-TR" sz="44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4957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/>
      <p:bldP spid="9" grpId="0"/>
      <p:bldP spid="10" grpId="0" animBg="1"/>
      <p:bldP spid="11" grpId="0" animBg="1"/>
      <p:bldP spid="12" grpId="0"/>
      <p:bldP spid="13" grpId="0"/>
      <p:bldP spid="14" grpId="0" animBg="1"/>
      <p:bldP spid="15" grpId="0" animBg="1"/>
      <p:bldP spid="16" grpId="0"/>
      <p:bldP spid="17" grpId="0"/>
      <p:bldP spid="18" grpId="0"/>
      <p:bldP spid="19" grpId="0" animBg="1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00882" y="31044"/>
            <a:ext cx="3190236" cy="440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D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ers</a:t>
            </a:r>
            <a:r>
              <a:rPr lang="tr-TR" sz="4400" b="1" strike="noStrike" cap="all" spc="-1" dirty="0">
                <a:solidFill>
                  <a:srgbClr val="006600"/>
                </a:solidFill>
                <a:latin typeface="Gabriola"/>
              </a:rPr>
              <a:t> t</a:t>
            </a:r>
            <a:r>
              <a:rPr lang="tr-TR" sz="3600" b="1" strike="noStrike" cap="all" spc="-1" dirty="0">
                <a:solidFill>
                  <a:srgbClr val="006600"/>
                </a:solidFill>
                <a:latin typeface="Gabriola"/>
              </a:rPr>
              <a:t>akvimi</a:t>
            </a:r>
            <a:endParaRPr lang="tr-TR" sz="36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070813" y="847062"/>
            <a:ext cx="8801320" cy="5790258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1.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Giriş (ders izlencesinin tanıtılması)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2.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Yapay zekaya tarihsel ve kavramsal bağlamda genel bir bakış 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3.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Akıl yürütmenin bilimi olarak mantık ve önermeler mantığı 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4.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Önermeler mantığı ile Prolog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5.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Yüklem mantığı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6.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Yüklem mantığı ile Prolog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7.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Prolog ile özyinelemeli programlama</a:t>
            </a: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 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8. Hafta: </a:t>
            </a:r>
            <a:r>
              <a:rPr lang="tr-TR" sz="2800" spc="-1" dirty="0" err="1">
                <a:solidFill>
                  <a:srgbClr val="000000"/>
                </a:solidFill>
                <a:latin typeface="Gabriola"/>
              </a:rPr>
              <a:t>Prolog'ta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 liste yapıları 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9. Hafta: </a:t>
            </a:r>
            <a:r>
              <a:rPr lang="tr-TR" sz="2800" spc="-1" dirty="0" err="1">
                <a:solidFill>
                  <a:srgbClr val="000000"/>
                </a:solidFill>
                <a:latin typeface="Gabriola"/>
              </a:rPr>
              <a:t>Birleştirim</a:t>
            </a:r>
            <a:endParaRPr lang="tr-TR" sz="2800" spc="-1" dirty="0">
              <a:solidFill>
                <a:srgbClr val="000000"/>
              </a:solidFill>
              <a:latin typeface="Gabriola"/>
            </a:endParaRP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10.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Yorumlayıcılar</a:t>
            </a: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 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11.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Meta programlama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12.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Bir sohbet botu uygulaması</a:t>
            </a: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trike="noStrike" spc="-1" dirty="0">
                <a:solidFill>
                  <a:srgbClr val="000000"/>
                </a:solidFill>
                <a:latin typeface="Gabriola"/>
              </a:rPr>
              <a:t>13. Hafta: </a:t>
            </a:r>
            <a:r>
              <a:rPr lang="tr-TR" sz="2800" strike="noStrike" spc="-1" dirty="0">
                <a:solidFill>
                  <a:srgbClr val="000000"/>
                </a:solidFill>
                <a:latin typeface="Gabriola"/>
              </a:rPr>
              <a:t>Sunumlar ve o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psiyonel etkinlikler</a:t>
            </a:r>
            <a:endParaRPr lang="tr-TR" sz="2800" strike="noStrike" spc="-1" dirty="0">
              <a:solidFill>
                <a:srgbClr val="000000"/>
              </a:solidFill>
              <a:latin typeface="Gabriola"/>
            </a:endParaRPr>
          </a:p>
          <a:p>
            <a:pPr>
              <a:lnSpc>
                <a:spcPct val="60000"/>
              </a:lnSpc>
              <a:spcBef>
                <a:spcPts val="1199"/>
              </a:spcBef>
            </a:pPr>
            <a:r>
              <a:rPr lang="tr-TR" sz="2800" b="1" spc="-1" dirty="0">
                <a:solidFill>
                  <a:srgbClr val="000000"/>
                </a:solidFill>
                <a:latin typeface="Gabriola"/>
              </a:rPr>
              <a:t>14. Hafta: </a:t>
            </a:r>
            <a:r>
              <a:rPr lang="tr-TR" sz="2800" spc="-1" dirty="0">
                <a:solidFill>
                  <a:srgbClr val="000000"/>
                </a:solidFill>
                <a:latin typeface="Gabriola"/>
              </a:rPr>
              <a:t>Final sınavı</a:t>
            </a:r>
            <a:endParaRPr lang="tr-TR" sz="2800" strike="noStrike" spc="-1" dirty="0">
              <a:solidFill>
                <a:srgbClr val="000000"/>
              </a:solidFill>
              <a:latin typeface="Gabriola"/>
            </a:endParaRPr>
          </a:p>
        </p:txBody>
      </p:sp>
      <p:sp>
        <p:nvSpPr>
          <p:cNvPr id="97" name="TextShape 3"/>
          <p:cNvSpPr txBox="1"/>
          <p:nvPr/>
        </p:nvSpPr>
        <p:spPr>
          <a:xfrm>
            <a:off x="11311200" y="6272640"/>
            <a:ext cx="63972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fld id="{B0005FFD-0D6D-4BB8-925C-C186656CFF31}" type="slidenum">
              <a:rPr lang="tr-TR" sz="1400" b="1" strike="noStrike" spc="-1">
                <a:solidFill>
                  <a:srgbClr val="FFFFFF"/>
                </a:solidFill>
                <a:latin typeface="Impact"/>
              </a:rPr>
              <a:t>9</a:t>
            </a:fld>
            <a:endParaRPr lang="tr-TR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2139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Belge" ma:contentTypeID="0x0101008823842D759C9E449A32AB522A910043" ma:contentTypeVersion="10" ma:contentTypeDescription="Yeni belge oluşturun." ma:contentTypeScope="" ma:versionID="d833fa0363b9e3f7b76c9c02aa9943c6">
  <xsd:schema xmlns:xsd="http://www.w3.org/2001/XMLSchema" xmlns:xs="http://www.w3.org/2001/XMLSchema" xmlns:p="http://schemas.microsoft.com/office/2006/metadata/properties" xmlns:ns2="848fb4e4-d694-466d-9c20-89c7728fbbbf" xmlns:ns3="033fb895-ccb7-49cb-b328-917c7623290e" targetNamespace="http://schemas.microsoft.com/office/2006/metadata/properties" ma:root="true" ma:fieldsID="7e9ecd83fd5898544e3f4834760e0629" ns2:_="" ns3:_="">
    <xsd:import namespace="848fb4e4-d694-466d-9c20-89c7728fbbbf"/>
    <xsd:import namespace="033fb895-ccb7-49cb-b328-917c7623290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48fb4e4-d694-466d-9c20-89c7728fbbb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3fb895-ccb7-49cb-b328-917c7623290e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Paylaşılanla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Ayrıntıları ile Paylaşıld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İçerik Türü"/>
        <xsd:element ref="dc:title" minOccurs="0" maxOccurs="1" ma:index="4" ma:displayName="Başlı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556B7B4-6BB7-43FE-AF0D-1709000663A9}"/>
</file>

<file path=customXml/itemProps2.xml><?xml version="1.0" encoding="utf-8"?>
<ds:datastoreItem xmlns:ds="http://schemas.openxmlformats.org/officeDocument/2006/customXml" ds:itemID="{4F5485C8-F9B7-4804-B60A-30839F200004}"/>
</file>

<file path=customXml/itemProps3.xml><?xml version="1.0" encoding="utf-8"?>
<ds:datastoreItem xmlns:ds="http://schemas.openxmlformats.org/officeDocument/2006/customXml" ds:itemID="{D64A994C-AAE4-4950-9707-429C7E6E7264}"/>
</file>

<file path=docProps/app.xml><?xml version="1.0" encoding="utf-8"?>
<Properties xmlns="http://schemas.openxmlformats.org/officeDocument/2006/extended-properties" xmlns:vt="http://schemas.openxmlformats.org/officeDocument/2006/docPropsVTypes">
  <Template>TC103090434[[fn=Wood Type]]</Template>
  <TotalTime>4474</TotalTime>
  <Words>688</Words>
  <Application>Microsoft Office PowerPoint</Application>
  <PresentationFormat>Geniş ekran</PresentationFormat>
  <Paragraphs>93</Paragraphs>
  <Slides>10</Slides>
  <Notes>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7</vt:i4>
      </vt:variant>
      <vt:variant>
        <vt:lpstr>Tema</vt:lpstr>
      </vt:variant>
      <vt:variant>
        <vt:i4>2</vt:i4>
      </vt:variant>
      <vt:variant>
        <vt:lpstr>Slayt Başlıkları</vt:lpstr>
      </vt:variant>
      <vt:variant>
        <vt:i4>10</vt:i4>
      </vt:variant>
    </vt:vector>
  </HeadingPairs>
  <TitlesOfParts>
    <vt:vector size="19" baseType="lpstr">
      <vt:lpstr>Arial</vt:lpstr>
      <vt:lpstr>Calibri</vt:lpstr>
      <vt:lpstr>Gabriola</vt:lpstr>
      <vt:lpstr>Impact</vt:lpstr>
      <vt:lpstr>Symbol</vt:lpstr>
      <vt:lpstr>Times New Roman</vt:lpstr>
      <vt:lpstr>Wingdings</vt:lpstr>
      <vt:lpstr>Office Theme</vt:lpstr>
      <vt:lpstr>Office Theme</vt:lpstr>
      <vt:lpstr>yapay zekÂ - ders İZLENCESİ - 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lattıce of thematıc roles</dc:title>
  <dc:subject/>
  <dc:creator>yilmazkilicaslan</dc:creator>
  <dc:description/>
  <cp:lastModifiedBy>YILMAZ KILIÇASLAN</cp:lastModifiedBy>
  <cp:revision>506</cp:revision>
  <dcterms:created xsi:type="dcterms:W3CDTF">2014-05-19T08:47:35Z</dcterms:created>
  <dcterms:modified xsi:type="dcterms:W3CDTF">2024-02-28T13:23:28Z</dcterms:modified>
  <dc:language>tr-TR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Geniş ekran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</vt:i4>
  </property>
  <property fmtid="{D5CDD505-2E9C-101B-9397-08002B2CF9AE}" pid="12" name="ContentTypeId">
    <vt:lpwstr>0x0101008823842D759C9E449A32AB522A910043</vt:lpwstr>
  </property>
</Properties>
</file>